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4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7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2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1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2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5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6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6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F8D49-7901-4A02-B575-A4096E3C033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ED5A-5AEB-4386-991A-F9AC991EBB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248030" y="112612"/>
            <a:ext cx="11731753" cy="841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9pPr>
          </a:lstStyle>
          <a:p>
            <a:pPr lvl="1" algn="ctr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AICS MAPUTO – SETTORE AGRICOLTURA</a:t>
            </a:r>
            <a:endParaRPr lang="it-IT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030" y="982116"/>
            <a:ext cx="63055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PORTFOLIO INIZIATIVE AICS IN CORSO: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63.698.500 di Euro</a:t>
            </a:r>
            <a:endParaRPr lang="it-IT" sz="2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2899790" y="1410355"/>
            <a:ext cx="888682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it-IT" altLang="en-US" sz="1800" dirty="0"/>
              <a:t>Approccio </a:t>
            </a:r>
            <a:r>
              <a:rPr lang="it-IT" altLang="en-US" sz="1800" b="1" dirty="0"/>
              <a:t>sinergico </a:t>
            </a:r>
            <a:r>
              <a:rPr lang="it-IT" altLang="en-US" sz="1800" dirty="0"/>
              <a:t>e concentrazione </a:t>
            </a:r>
            <a:r>
              <a:rPr lang="it-IT" altLang="en-US" sz="1800" b="1" dirty="0"/>
              <a:t>geografica</a:t>
            </a:r>
            <a:r>
              <a:rPr lang="it-IT" altLang="en-US" sz="1800" dirty="0"/>
              <a:t> </a:t>
            </a:r>
            <a:r>
              <a:rPr lang="it-IT" altLang="en-US" sz="1800" dirty="0">
                <a:sym typeface="Wingdings" panose="05000000000000000000" pitchFamily="2" charset="2"/>
              </a:rPr>
              <a:t> Provincia di Manica e </a:t>
            </a:r>
            <a:r>
              <a:rPr lang="it-IT" altLang="en-US" sz="1800" dirty="0" err="1">
                <a:sym typeface="Wingdings" panose="05000000000000000000" pitchFamily="2" charset="2"/>
              </a:rPr>
              <a:t>Sofala</a:t>
            </a:r>
            <a:r>
              <a:rPr lang="it-IT" altLang="en-US" sz="1800" dirty="0">
                <a:sym typeface="Wingdings" panose="05000000000000000000" pitchFamily="2" charset="2"/>
              </a:rPr>
              <a:t> + Tete + </a:t>
            </a:r>
            <a:r>
              <a:rPr lang="it-IT" altLang="en-US" sz="1800" dirty="0" err="1">
                <a:sym typeface="Wingdings" panose="05000000000000000000" pitchFamily="2" charset="2"/>
              </a:rPr>
              <a:t>Cabo</a:t>
            </a:r>
            <a:r>
              <a:rPr lang="it-IT" altLang="en-US" sz="1800" dirty="0">
                <a:sym typeface="Wingdings" panose="05000000000000000000" pitchFamily="2" charset="2"/>
              </a:rPr>
              <a:t> </a:t>
            </a:r>
            <a:r>
              <a:rPr lang="it-IT" altLang="en-US" sz="1800" dirty="0" err="1">
                <a:sym typeface="Wingdings" panose="05000000000000000000" pitchFamily="2" charset="2"/>
              </a:rPr>
              <a:t>Delgado</a:t>
            </a:r>
            <a:endParaRPr lang="it-IT" altLang="en-US" sz="1800" dirty="0">
              <a:sym typeface="Wingdings" panose="05000000000000000000" pitchFamily="2" charset="2"/>
            </a:endParaRP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it-IT" altLang="en-US" sz="1800" dirty="0">
                <a:sym typeface="Wingdings" panose="05000000000000000000" pitchFamily="2" charset="2"/>
              </a:rPr>
              <a:t>Principalmente supporto all’agri-business nel settore orto-frutticolo (+ caffè)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it-IT" altLang="en-US" sz="1800" dirty="0">
                <a:sym typeface="Wingdings" panose="05000000000000000000" pitchFamily="2" charset="2"/>
              </a:rPr>
              <a:t>Vari progetti che contribuiscono in modo diverso al miglioramento della filiera dell’ ortofrutta in questa zona:</a:t>
            </a:r>
            <a:endParaRPr lang="it-IT" altLang="en-US" sz="1800" u="sng" dirty="0">
              <a:sym typeface="Wingdings" panose="05000000000000000000" pitchFamily="2" charset="2"/>
            </a:endParaRPr>
          </a:p>
          <a:p>
            <a:pPr marL="1028700" lvl="1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it-IT" altLang="en-US" sz="1600" b="1" dirty="0">
                <a:sym typeface="Wingdings" panose="05000000000000000000" pitchFamily="2" charset="2"/>
              </a:rPr>
              <a:t>PSSR</a:t>
            </a:r>
            <a:r>
              <a:rPr lang="it-IT" altLang="en-US" sz="1600" dirty="0">
                <a:sym typeface="Wingdings" panose="05000000000000000000" pitchFamily="2" charset="2"/>
              </a:rPr>
              <a:t>, Programma di Sostegno allo Sviluppo Rurale (sostegno alle istituzioni Locali, Credito e Micro Credito) + Componente di risposta al Ciclone IDAI. (17.298.500 €)</a:t>
            </a:r>
          </a:p>
          <a:p>
            <a:pPr marL="1028700" lvl="1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it-IT" altLang="en-US" sz="1600" b="1" dirty="0">
                <a:sym typeface="Wingdings" panose="05000000000000000000" pitchFamily="2" charset="2"/>
              </a:rPr>
              <a:t>MAIS VALOR</a:t>
            </a:r>
            <a:r>
              <a:rPr lang="it-IT" altLang="en-US" sz="1600" dirty="0">
                <a:sym typeface="Wingdings" panose="05000000000000000000" pitchFamily="2" charset="2"/>
              </a:rPr>
              <a:t> implementato da UNIDO + ILLY Caffè (caffè IBO, MACFRUT, ISPM, supporto alle medie imprese) (4milioni €)</a:t>
            </a:r>
          </a:p>
          <a:p>
            <a:pPr marL="1028700" lvl="1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it-IT" altLang="en-US" sz="1600" b="1" dirty="0" err="1">
                <a:sym typeface="Wingdings" panose="05000000000000000000" pitchFamily="2" charset="2"/>
              </a:rPr>
              <a:t>As</a:t>
            </a:r>
            <a:r>
              <a:rPr lang="it-IT" altLang="en-US" sz="1600" b="1" dirty="0">
                <a:sym typeface="Wingdings" panose="05000000000000000000" pitchFamily="2" charset="2"/>
              </a:rPr>
              <a:t> MULHERES do SUSTENTA,</a:t>
            </a:r>
            <a:r>
              <a:rPr lang="it-IT" altLang="en-US" sz="1600" dirty="0">
                <a:sym typeface="Wingdings" panose="05000000000000000000" pitchFamily="2" charset="2"/>
              </a:rPr>
              <a:t> </a:t>
            </a:r>
            <a:r>
              <a:rPr lang="it-IT" altLang="en-US" sz="1600" dirty="0" err="1">
                <a:sym typeface="Wingdings" panose="05000000000000000000" pitchFamily="2" charset="2"/>
              </a:rPr>
              <a:t>empowerment</a:t>
            </a:r>
            <a:r>
              <a:rPr lang="it-IT" altLang="en-US" sz="1600" dirty="0">
                <a:sym typeface="Wingdings" panose="05000000000000000000" pitchFamily="2" charset="2"/>
              </a:rPr>
              <a:t> femminile, micro impresa e imprenditorialità agricola +  Convenzione con il </a:t>
            </a:r>
            <a:r>
              <a:rPr lang="it-IT" altLang="en-US" sz="1600" b="1" dirty="0">
                <a:sym typeface="Wingdings" panose="05000000000000000000" pitchFamily="2" charset="2"/>
              </a:rPr>
              <a:t>MIPAAF </a:t>
            </a:r>
            <a:r>
              <a:rPr lang="it-IT" altLang="en-US" sz="1600" dirty="0">
                <a:sym typeface="Wingdings" panose="05000000000000000000" pitchFamily="2" charset="2"/>
              </a:rPr>
              <a:t>(certificazione qualità e BIO) (4milioni €)</a:t>
            </a:r>
          </a:p>
          <a:p>
            <a:pPr marL="1028700" lvl="1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it-IT" altLang="en-US" sz="1600" b="1" dirty="0">
                <a:sym typeface="Wingdings" panose="05000000000000000000" pitchFamily="2" charset="2"/>
              </a:rPr>
              <a:t>Centro Agro-Alimentare di Manica (CAAM): Credito + Dono </a:t>
            </a:r>
            <a:r>
              <a:rPr lang="it-IT" altLang="en-US" sz="1600" dirty="0">
                <a:sym typeface="Wingdings" panose="05000000000000000000" pitchFamily="2" charset="2"/>
              </a:rPr>
              <a:t>(35 + 3 milioni €)</a:t>
            </a:r>
            <a:endParaRPr lang="it-IT" altLang="en-US" sz="1600" b="1" dirty="0">
              <a:sym typeface="Wingdings" panose="05000000000000000000" pitchFamily="2" charset="2"/>
            </a:endParaRPr>
          </a:p>
          <a:p>
            <a:pPr lvl="1" indent="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it-IT" altLang="en-US" sz="1600" b="1" dirty="0">
              <a:sym typeface="Wingdings" panose="05000000000000000000" pitchFamily="2" charset="2"/>
            </a:endParaRPr>
          </a:p>
          <a:p>
            <a:pPr marL="1028700" lvl="1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600" u="sng" dirty="0"/>
              <a:t>NUOVA AREA </a:t>
            </a:r>
            <a:r>
              <a:rPr lang="en-US" altLang="en-US" sz="1600" dirty="0"/>
              <a:t>di </a:t>
            </a:r>
            <a:r>
              <a:rPr lang="en-US" altLang="en-US" sz="1600" dirty="0" err="1"/>
              <a:t>interesse</a:t>
            </a:r>
            <a:r>
              <a:rPr lang="en-US" altLang="en-US" sz="1600" dirty="0"/>
              <a:t> con </a:t>
            </a:r>
            <a:r>
              <a:rPr lang="en-US" altLang="en-US" sz="1600" b="1" dirty="0" err="1"/>
              <a:t>AgriUrb</a:t>
            </a:r>
            <a:r>
              <a:rPr lang="en-US" altLang="en-US" sz="1600" b="1" dirty="0"/>
              <a:t> </a:t>
            </a:r>
            <a:r>
              <a:rPr lang="en-US" altLang="en-US" sz="1600" dirty="0">
                <a:sym typeface="Wingdings" panose="05000000000000000000" pitchFamily="2" charset="2"/>
              </a:rPr>
              <a:t> </a:t>
            </a:r>
            <a:r>
              <a:rPr lang="en-US" altLang="en-US" sz="1600" dirty="0" err="1">
                <a:sym typeface="Wingdings" panose="05000000000000000000" pitchFamily="2" charset="2"/>
              </a:rPr>
              <a:t>sistemi</a:t>
            </a:r>
            <a:r>
              <a:rPr lang="en-US" altLang="en-US" sz="1600" dirty="0">
                <a:sym typeface="Wingdings" panose="05000000000000000000" pitchFamily="2" charset="2"/>
              </a:rPr>
              <a:t> agro-</a:t>
            </a:r>
            <a:r>
              <a:rPr lang="en-US" altLang="en-US" sz="1600" dirty="0" err="1">
                <a:sym typeface="Wingdings" panose="05000000000000000000" pitchFamily="2" charset="2"/>
              </a:rPr>
              <a:t>alimentari</a:t>
            </a:r>
            <a:r>
              <a:rPr lang="en-US" altLang="en-US" sz="1600" dirty="0">
                <a:sym typeface="Wingdings" panose="05000000000000000000" pitchFamily="2" charset="2"/>
              </a:rPr>
              <a:t> </a:t>
            </a:r>
            <a:r>
              <a:rPr lang="en-US" altLang="en-US" sz="1600" dirty="0" err="1">
                <a:sym typeface="Wingdings" panose="05000000000000000000" pitchFamily="2" charset="2"/>
              </a:rPr>
              <a:t>urbani</a:t>
            </a:r>
            <a:r>
              <a:rPr lang="en-US" altLang="en-US" sz="1600" dirty="0">
                <a:sym typeface="Wingdings" panose="05000000000000000000" pitchFamily="2" charset="2"/>
              </a:rPr>
              <a:t> (300.000 €)</a:t>
            </a:r>
            <a:endParaRPr lang="en-US" altLang="en-US" sz="1600" dirty="0"/>
          </a:p>
          <a:p>
            <a:pPr lvl="1" indent="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it-IT" altLang="en-US" sz="1600" b="1" dirty="0">
              <a:sym typeface="Wingdings" panose="05000000000000000000" pitchFamily="2" charset="2"/>
            </a:endParaRPr>
          </a:p>
          <a:p>
            <a:pPr lvl="1" indent="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it-IT" altLang="en-US" sz="1600" b="1" dirty="0">
                <a:sym typeface="Wingdings" panose="05000000000000000000" pitchFamily="2" charset="2"/>
              </a:rPr>
              <a:t>+ DELPAZ (UE Delegata), </a:t>
            </a:r>
            <a:r>
              <a:rPr lang="it-IT" sz="1600" dirty="0"/>
              <a:t>miglioramento dei mezzi di sussistenza delle comunità rurali più colpite dalle conseguenze del conflitto (donne, giovani e gruppi particolarmente svantaggiati), nelle Province centrali di Manica e Tete</a:t>
            </a:r>
          </a:p>
          <a:p>
            <a:pPr lvl="1" indent="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it-IT" altLang="en-US" sz="1400" b="1" dirty="0">
              <a:sym typeface="Wingdings" panose="05000000000000000000" pitchFamily="2" charset="2"/>
            </a:endParaRP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800" b="1" dirty="0"/>
              <a:t>Sistema Italia </a:t>
            </a:r>
            <a:r>
              <a:rPr lang="en-US" altLang="en-US" sz="1800" dirty="0">
                <a:sym typeface="Wingdings" panose="05000000000000000000" pitchFamily="2" charset="2"/>
              </a:rPr>
              <a:t>  </a:t>
            </a:r>
            <a:r>
              <a:rPr lang="en-US" altLang="en-US" sz="1800" dirty="0" err="1"/>
              <a:t>Cooperazione</a:t>
            </a:r>
            <a:r>
              <a:rPr lang="en-US" altLang="en-US" sz="1800" dirty="0"/>
              <a:t> con </a:t>
            </a:r>
            <a:r>
              <a:rPr lang="en-US" altLang="en-US" sz="1800" dirty="0" err="1"/>
              <a:t>Ambasciata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settore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privato</a:t>
            </a:r>
            <a:r>
              <a:rPr lang="en-US" altLang="en-US" sz="1800" dirty="0"/>
              <a:t> (Illy, </a:t>
            </a:r>
            <a:r>
              <a:rPr lang="en-US" altLang="en-US" sz="1800" dirty="0" err="1"/>
              <a:t>Novamont</a:t>
            </a:r>
            <a:r>
              <a:rPr lang="en-US" altLang="en-US" sz="1800" dirty="0"/>
              <a:t>, ENI), MACFRUT, MIPAAF, IZSAM 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/>
          <a:srcRect l="12741" t="3225" r="10986" b="2211"/>
          <a:stretch/>
        </p:blipFill>
        <p:spPr>
          <a:xfrm>
            <a:off x="248030" y="1707133"/>
            <a:ext cx="2651760" cy="411480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66901" y="2447798"/>
            <a:ext cx="1280161" cy="228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3"/>
          <a:srcRect l="12202" t="19723" r="12449" b="29321"/>
          <a:stretch/>
        </p:blipFill>
        <p:spPr>
          <a:xfrm>
            <a:off x="248030" y="6381057"/>
            <a:ext cx="2651760" cy="357639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512612" y="1720795"/>
            <a:ext cx="382553" cy="72700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67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8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8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withGroup">
                            <p:stCondLst>
                              <p:cond delay="158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229</Words>
  <Application>Microsoft Office PowerPoint</Application>
  <PresentationFormat>Ecrã Panorâmico</PresentationFormat>
  <Paragraphs>15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Giani</dc:creator>
  <cp:lastModifiedBy>Paola Rolletta</cp:lastModifiedBy>
  <cp:revision>4</cp:revision>
  <dcterms:created xsi:type="dcterms:W3CDTF">2022-04-28T06:46:44Z</dcterms:created>
  <dcterms:modified xsi:type="dcterms:W3CDTF">2022-04-29T18:16:24Z</dcterms:modified>
</cp:coreProperties>
</file>