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280" r:id="rId7"/>
    <p:sldId id="258" r:id="rId8"/>
    <p:sldId id="276" r:id="rId9"/>
    <p:sldId id="278" r:id="rId10"/>
    <p:sldId id="287" r:id="rId11"/>
    <p:sldId id="296" r:id="rId12"/>
    <p:sldId id="294" r:id="rId13"/>
    <p:sldId id="292" r:id="rId14"/>
    <p:sldId id="297" r:id="rId15"/>
    <p:sldId id="295" r:id="rId16"/>
    <p:sldId id="298" r:id="rId17"/>
    <p:sldId id="300" r:id="rId18"/>
    <p:sldId id="301" r:id="rId19"/>
    <p:sldId id="299" r:id="rId20"/>
    <p:sldId id="275" r:id="rId21"/>
  </p:sldIdLst>
  <p:sldSz cx="9144000" cy="6858000" type="screen4x3"/>
  <p:notesSz cx="6797675" cy="99266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" lastIdx="10" clrIdx="0"/>
  <p:cmAuthor id="2" name="Paolo Mistè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0C3FDA-3B71-40F7-BD91-A9B732CE294B}" v="13" dt="2023-05-05T09:19:58.6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orgio.Chisari.ext" userId="2e25fe31-7fc6-409b-bb7a-2238e90762b0" providerId="ADAL" clId="{510C3FDA-3B71-40F7-BD91-A9B732CE294B}"/>
    <pc:docChg chg="undo redo custSel modSld">
      <pc:chgData name="Giorgio.Chisari.ext" userId="2e25fe31-7fc6-409b-bb7a-2238e90762b0" providerId="ADAL" clId="{510C3FDA-3B71-40F7-BD91-A9B732CE294B}" dt="2023-05-05T09:19:58.686" v="347" actId="20577"/>
      <pc:docMkLst>
        <pc:docMk/>
      </pc:docMkLst>
      <pc:sldChg chg="modSp mod">
        <pc:chgData name="Giorgio.Chisari.ext" userId="2e25fe31-7fc6-409b-bb7a-2238e90762b0" providerId="ADAL" clId="{510C3FDA-3B71-40F7-BD91-A9B732CE294B}" dt="2023-05-05T07:02:29.063" v="329" actId="20577"/>
        <pc:sldMkLst>
          <pc:docMk/>
          <pc:sldMk cId="0" sldId="257"/>
        </pc:sldMkLst>
        <pc:spChg chg="mod">
          <ac:chgData name="Giorgio.Chisari.ext" userId="2e25fe31-7fc6-409b-bb7a-2238e90762b0" providerId="ADAL" clId="{510C3FDA-3B71-40F7-BD91-A9B732CE294B}" dt="2023-05-05T07:02:29.063" v="329" actId="20577"/>
          <ac:spMkLst>
            <pc:docMk/>
            <pc:sldMk cId="0" sldId="257"/>
            <ac:spMk id="6146" creationId="{31157E5E-492B-57FD-307A-D34859E3DE86}"/>
          </ac:spMkLst>
        </pc:spChg>
      </pc:sldChg>
      <pc:sldChg chg="modSp mod">
        <pc:chgData name="Giorgio.Chisari.ext" userId="2e25fe31-7fc6-409b-bb7a-2238e90762b0" providerId="ADAL" clId="{510C3FDA-3B71-40F7-BD91-A9B732CE294B}" dt="2023-05-05T07:02:52.828" v="337" actId="20577"/>
        <pc:sldMkLst>
          <pc:docMk/>
          <pc:sldMk cId="0" sldId="294"/>
        </pc:sldMkLst>
        <pc:spChg chg="mod">
          <ac:chgData name="Giorgio.Chisari.ext" userId="2e25fe31-7fc6-409b-bb7a-2238e90762b0" providerId="ADAL" clId="{510C3FDA-3B71-40F7-BD91-A9B732CE294B}" dt="2023-05-05T07:02:52.828" v="337" actId="20577"/>
          <ac:spMkLst>
            <pc:docMk/>
            <pc:sldMk cId="0" sldId="294"/>
            <ac:spMk id="10" creationId="{7A50ED15-15B7-1531-6A46-02B06A1C1451}"/>
          </ac:spMkLst>
        </pc:spChg>
      </pc:sldChg>
      <pc:sldChg chg="modSp mod">
        <pc:chgData name="Giorgio.Chisari.ext" userId="2e25fe31-7fc6-409b-bb7a-2238e90762b0" providerId="ADAL" clId="{510C3FDA-3B71-40F7-BD91-A9B732CE294B}" dt="2023-05-04T10:30:57.908" v="102" actId="20577"/>
        <pc:sldMkLst>
          <pc:docMk/>
          <pc:sldMk cId="0" sldId="295"/>
        </pc:sldMkLst>
        <pc:spChg chg="mod">
          <ac:chgData name="Giorgio.Chisari.ext" userId="2e25fe31-7fc6-409b-bb7a-2238e90762b0" providerId="ADAL" clId="{510C3FDA-3B71-40F7-BD91-A9B732CE294B}" dt="2023-05-04T10:30:57.908" v="102" actId="20577"/>
          <ac:spMkLst>
            <pc:docMk/>
            <pc:sldMk cId="0" sldId="295"/>
            <ac:spMk id="10" creationId="{F7D986D6-B223-F16A-1A75-FB932C730D7F}"/>
          </ac:spMkLst>
        </pc:spChg>
      </pc:sldChg>
      <pc:sldChg chg="modSp mod">
        <pc:chgData name="Giorgio.Chisari.ext" userId="2e25fe31-7fc6-409b-bb7a-2238e90762b0" providerId="ADAL" clId="{510C3FDA-3B71-40F7-BD91-A9B732CE294B}" dt="2023-05-05T09:19:58.686" v="347" actId="20577"/>
        <pc:sldMkLst>
          <pc:docMk/>
          <pc:sldMk cId="0" sldId="297"/>
        </pc:sldMkLst>
        <pc:spChg chg="mod">
          <ac:chgData name="Giorgio.Chisari.ext" userId="2e25fe31-7fc6-409b-bb7a-2238e90762b0" providerId="ADAL" clId="{510C3FDA-3B71-40F7-BD91-A9B732CE294B}" dt="2023-05-05T09:19:58.686" v="347" actId="20577"/>
          <ac:spMkLst>
            <pc:docMk/>
            <pc:sldMk cId="0" sldId="297"/>
            <ac:spMk id="3" creationId="{C22EE317-730A-A218-84E7-56CC73C55E93}"/>
          </ac:spMkLst>
        </pc:spChg>
      </pc:sldChg>
      <pc:sldChg chg="modSp mod">
        <pc:chgData name="Giorgio.Chisari.ext" userId="2e25fe31-7fc6-409b-bb7a-2238e90762b0" providerId="ADAL" clId="{510C3FDA-3B71-40F7-BD91-A9B732CE294B}" dt="2023-05-04T09:28:44.573" v="54" actId="5793"/>
        <pc:sldMkLst>
          <pc:docMk/>
          <pc:sldMk cId="0" sldId="298"/>
        </pc:sldMkLst>
        <pc:spChg chg="mod">
          <ac:chgData name="Giorgio.Chisari.ext" userId="2e25fe31-7fc6-409b-bb7a-2238e90762b0" providerId="ADAL" clId="{510C3FDA-3B71-40F7-BD91-A9B732CE294B}" dt="2023-05-04T09:28:44.573" v="54" actId="5793"/>
          <ac:spMkLst>
            <pc:docMk/>
            <pc:sldMk cId="0" sldId="298"/>
            <ac:spMk id="5" creationId="{79C41F82-010E-3B87-025E-1C345E75854F}"/>
          </ac:spMkLst>
        </pc:spChg>
      </pc:sldChg>
      <pc:sldChg chg="modSp mod">
        <pc:chgData name="Giorgio.Chisari.ext" userId="2e25fe31-7fc6-409b-bb7a-2238e90762b0" providerId="ADAL" clId="{510C3FDA-3B71-40F7-BD91-A9B732CE294B}" dt="2023-05-04T10:34:43.846" v="321" actId="1076"/>
        <pc:sldMkLst>
          <pc:docMk/>
          <pc:sldMk cId="0" sldId="299"/>
        </pc:sldMkLst>
        <pc:spChg chg="mod">
          <ac:chgData name="Giorgio.Chisari.ext" userId="2e25fe31-7fc6-409b-bb7a-2238e90762b0" providerId="ADAL" clId="{510C3FDA-3B71-40F7-BD91-A9B732CE294B}" dt="2023-05-04T10:34:40.641" v="320" actId="20577"/>
          <ac:spMkLst>
            <pc:docMk/>
            <pc:sldMk cId="0" sldId="299"/>
            <ac:spMk id="3" creationId="{502628F8-5A4A-E0A0-2195-04DA27C42A2E}"/>
          </ac:spMkLst>
        </pc:spChg>
        <pc:picChg chg="mod">
          <ac:chgData name="Giorgio.Chisari.ext" userId="2e25fe31-7fc6-409b-bb7a-2238e90762b0" providerId="ADAL" clId="{510C3FDA-3B71-40F7-BD91-A9B732CE294B}" dt="2023-05-04T10:34:43.846" v="321" actId="1076"/>
          <ac:picMkLst>
            <pc:docMk/>
            <pc:sldMk cId="0" sldId="299"/>
            <ac:picMk id="18437" creationId="{2A66D325-1B6C-63B5-DC5D-69044A7668A5}"/>
          </ac:picMkLst>
        </pc:picChg>
      </pc:sldChg>
      <pc:sldChg chg="modSp mod">
        <pc:chgData name="Giorgio.Chisari.ext" userId="2e25fe31-7fc6-409b-bb7a-2238e90762b0" providerId="ADAL" clId="{510C3FDA-3B71-40F7-BD91-A9B732CE294B}" dt="2023-05-04T10:33:37.692" v="258" actId="20577"/>
        <pc:sldMkLst>
          <pc:docMk/>
          <pc:sldMk cId="1147458537" sldId="300"/>
        </pc:sldMkLst>
        <pc:spChg chg="mod">
          <ac:chgData name="Giorgio.Chisari.ext" userId="2e25fe31-7fc6-409b-bb7a-2238e90762b0" providerId="ADAL" clId="{510C3FDA-3B71-40F7-BD91-A9B732CE294B}" dt="2023-05-04T10:33:37.692" v="258" actId="20577"/>
          <ac:spMkLst>
            <pc:docMk/>
            <pc:sldMk cId="1147458537" sldId="300"/>
            <ac:spMk id="3" creationId="{7FDC236B-C2B0-71FA-C55E-5FC56664DA19}"/>
          </ac:spMkLst>
        </pc:spChg>
      </pc:sldChg>
      <pc:sldChg chg="addSp delSp modSp mod">
        <pc:chgData name="Giorgio.Chisari.ext" userId="2e25fe31-7fc6-409b-bb7a-2238e90762b0" providerId="ADAL" clId="{510C3FDA-3B71-40F7-BD91-A9B732CE294B}" dt="2023-05-04T09:12:47.539" v="45" actId="1076"/>
        <pc:sldMkLst>
          <pc:docMk/>
          <pc:sldMk cId="2248742699" sldId="301"/>
        </pc:sldMkLst>
        <pc:picChg chg="add mod">
          <ac:chgData name="Giorgio.Chisari.ext" userId="2e25fe31-7fc6-409b-bb7a-2238e90762b0" providerId="ADAL" clId="{510C3FDA-3B71-40F7-BD91-A9B732CE294B}" dt="2023-05-04T09:12:47.539" v="45" actId="1076"/>
          <ac:picMkLst>
            <pc:docMk/>
            <pc:sldMk cId="2248742699" sldId="301"/>
            <ac:picMk id="7" creationId="{3285C916-532B-00EB-45C0-E62922B64FFF}"/>
          </ac:picMkLst>
        </pc:picChg>
        <pc:picChg chg="ord">
          <ac:chgData name="Giorgio.Chisari.ext" userId="2e25fe31-7fc6-409b-bb7a-2238e90762b0" providerId="ADAL" clId="{510C3FDA-3B71-40F7-BD91-A9B732CE294B}" dt="2023-05-04T09:12:41.461" v="44" actId="166"/>
          <ac:picMkLst>
            <pc:docMk/>
            <pc:sldMk cId="2248742699" sldId="301"/>
            <ac:picMk id="8" creationId="{097400E0-971E-6CE8-9EF4-58DBE974CA67}"/>
          </ac:picMkLst>
        </pc:picChg>
        <pc:picChg chg="del">
          <ac:chgData name="Giorgio.Chisari.ext" userId="2e25fe31-7fc6-409b-bb7a-2238e90762b0" providerId="ADAL" clId="{510C3FDA-3B71-40F7-BD91-A9B732CE294B}" dt="2023-05-04T09:12:31.533" v="42" actId="478"/>
          <ac:picMkLst>
            <pc:docMk/>
            <pc:sldMk cId="2248742699" sldId="301"/>
            <ac:picMk id="11" creationId="{DAF04073-A2E6-B5EB-479C-38225A0099FF}"/>
          </ac:picMkLst>
        </pc:picChg>
      </pc:sldChg>
    </pc:docChg>
  </pc:docChgLst>
  <pc:docChgLst>
    <pc:chgData name="Giorgio.Chisari.ext" userId="S::giorgio.chisari@aics.gov.it::2e25fe31-7fc6-409b-bb7a-2238e90762b0" providerId="AD" clId="Web-{8424F725-ADBF-4DDC-8888-BBAC9A5BFD1D}"/>
    <pc:docChg chg="modSld">
      <pc:chgData name="Giorgio.Chisari.ext" userId="S::giorgio.chisari@aics.gov.it::2e25fe31-7fc6-409b-bb7a-2238e90762b0" providerId="AD" clId="Web-{8424F725-ADBF-4DDC-8888-BBAC9A5BFD1D}" dt="2023-04-28T07:05:49.534" v="2" actId="20577"/>
      <pc:docMkLst>
        <pc:docMk/>
      </pc:docMkLst>
      <pc:sldChg chg="modSp">
        <pc:chgData name="Giorgio.Chisari.ext" userId="S::giorgio.chisari@aics.gov.it::2e25fe31-7fc6-409b-bb7a-2238e90762b0" providerId="AD" clId="Web-{8424F725-ADBF-4DDC-8888-BBAC9A5BFD1D}" dt="2023-04-28T07:05:49.534" v="2" actId="20577"/>
        <pc:sldMkLst>
          <pc:docMk/>
          <pc:sldMk cId="0" sldId="299"/>
        </pc:sldMkLst>
        <pc:spChg chg="mod">
          <ac:chgData name="Giorgio.Chisari.ext" userId="S::giorgio.chisari@aics.gov.it::2e25fe31-7fc6-409b-bb7a-2238e90762b0" providerId="AD" clId="Web-{8424F725-ADBF-4DDC-8888-BBAC9A5BFD1D}" dt="2023-04-28T07:05:49.534" v="2" actId="20577"/>
          <ac:spMkLst>
            <pc:docMk/>
            <pc:sldMk cId="0" sldId="299"/>
            <ac:spMk id="3" creationId="{502628F8-5A4A-E0A0-2195-04DA27C42A2E}"/>
          </ac:spMkLst>
        </pc:spChg>
      </pc:sldChg>
    </pc:docChg>
  </pc:docChgLst>
  <pc:docChgLst>
    <pc:chgData name="Giorgio.Chisari.ext" userId="2e25fe31-7fc6-409b-bb7a-2238e90762b0" providerId="ADAL" clId="{ECA4ADAA-6FBC-4A93-9B49-2D09377B1B06}"/>
    <pc:docChg chg="modSld">
      <pc:chgData name="Giorgio.Chisari.ext" userId="2e25fe31-7fc6-409b-bb7a-2238e90762b0" providerId="ADAL" clId="{ECA4ADAA-6FBC-4A93-9B49-2D09377B1B06}" dt="2023-03-28T10:32:05.860" v="277" actId="20577"/>
      <pc:docMkLst>
        <pc:docMk/>
      </pc:docMkLst>
      <pc:sldChg chg="modSp mod">
        <pc:chgData name="Giorgio.Chisari.ext" userId="2e25fe31-7fc6-409b-bb7a-2238e90762b0" providerId="ADAL" clId="{ECA4ADAA-6FBC-4A93-9B49-2D09377B1B06}" dt="2023-03-28T10:32:05.860" v="277" actId="20577"/>
        <pc:sldMkLst>
          <pc:docMk/>
          <pc:sldMk cId="1147458537" sldId="300"/>
        </pc:sldMkLst>
        <pc:spChg chg="mod">
          <ac:chgData name="Giorgio.Chisari.ext" userId="2e25fe31-7fc6-409b-bb7a-2238e90762b0" providerId="ADAL" clId="{ECA4ADAA-6FBC-4A93-9B49-2D09377B1B06}" dt="2023-03-28T10:32:05.860" v="277" actId="20577"/>
          <ac:spMkLst>
            <pc:docMk/>
            <pc:sldMk cId="1147458537" sldId="300"/>
            <ac:spMk id="3" creationId="{7FDC236B-C2B0-71FA-C55E-5FC56664DA19}"/>
          </ac:spMkLst>
        </pc:spChg>
      </pc:sldChg>
      <pc:sldChg chg="addSp delSp modSp mod">
        <pc:chgData name="Giorgio.Chisari.ext" userId="2e25fe31-7fc6-409b-bb7a-2238e90762b0" providerId="ADAL" clId="{ECA4ADAA-6FBC-4A93-9B49-2D09377B1B06}" dt="2023-03-28T10:31:51.721" v="249" actId="478"/>
        <pc:sldMkLst>
          <pc:docMk/>
          <pc:sldMk cId="2248742699" sldId="301"/>
        </pc:sldMkLst>
        <pc:spChg chg="add del mod">
          <ac:chgData name="Giorgio.Chisari.ext" userId="2e25fe31-7fc6-409b-bb7a-2238e90762b0" providerId="ADAL" clId="{ECA4ADAA-6FBC-4A93-9B49-2D09377B1B06}" dt="2023-03-28T10:31:51.721" v="249" actId="478"/>
          <ac:spMkLst>
            <pc:docMk/>
            <pc:sldMk cId="2248742699" sldId="301"/>
            <ac:spMk id="3" creationId="{A9CD027C-8E95-A3C7-FD26-667D0F52E5DE}"/>
          </ac:spMkLst>
        </pc:spChg>
        <pc:picChg chg="del">
          <ac:chgData name="Giorgio.Chisari.ext" userId="2e25fe31-7fc6-409b-bb7a-2238e90762b0" providerId="ADAL" clId="{ECA4ADAA-6FBC-4A93-9B49-2D09377B1B06}" dt="2023-03-28T10:30:46.093" v="243" actId="478"/>
          <ac:picMkLst>
            <pc:docMk/>
            <pc:sldMk cId="2248742699" sldId="301"/>
            <ac:picMk id="7" creationId="{2A6592B8-B8BC-9DE8-FC00-58EAE8814C95}"/>
          </ac:picMkLst>
        </pc:picChg>
        <pc:picChg chg="ord">
          <ac:chgData name="Giorgio.Chisari.ext" userId="2e25fe31-7fc6-409b-bb7a-2238e90762b0" providerId="ADAL" clId="{ECA4ADAA-6FBC-4A93-9B49-2D09377B1B06}" dt="2023-03-28T10:31:45.527" v="248" actId="166"/>
          <ac:picMkLst>
            <pc:docMk/>
            <pc:sldMk cId="2248742699" sldId="301"/>
            <ac:picMk id="8" creationId="{097400E0-971E-6CE8-9EF4-58DBE974CA67}"/>
          </ac:picMkLst>
        </pc:picChg>
        <pc:picChg chg="add mod">
          <ac:chgData name="Giorgio.Chisari.ext" userId="2e25fe31-7fc6-409b-bb7a-2238e90762b0" providerId="ADAL" clId="{ECA4ADAA-6FBC-4A93-9B49-2D09377B1B06}" dt="2023-03-28T10:31:37.346" v="247" actId="1076"/>
          <ac:picMkLst>
            <pc:docMk/>
            <pc:sldMk cId="2248742699" sldId="301"/>
            <ac:picMk id="11" creationId="{DAF04073-A2E6-B5EB-479C-38225A0099FF}"/>
          </ac:picMkLst>
        </pc:picChg>
      </pc:sldChg>
    </pc:docChg>
  </pc:docChgLst>
  <pc:docChgLst>
    <pc:chgData name="Giorgio.Chisari.ext" userId="S::giorgio.chisari@aics.gov.it::2e25fe31-7fc6-409b-bb7a-2238e90762b0" providerId="AD" clId="Web-{DF8A779B-BF2E-4285-87A9-89B72ECDB0EC}"/>
    <pc:docChg chg="addSld modSld">
      <pc:chgData name="Giorgio.Chisari.ext" userId="S::giorgio.chisari@aics.gov.it::2e25fe31-7fc6-409b-bb7a-2238e90762b0" providerId="AD" clId="Web-{DF8A779B-BF2E-4285-87A9-89B72ECDB0EC}" dt="2023-02-22T08:24:17.911" v="476"/>
      <pc:docMkLst>
        <pc:docMk/>
      </pc:docMkLst>
      <pc:sldChg chg="modSp">
        <pc:chgData name="Giorgio.Chisari.ext" userId="S::giorgio.chisari@aics.gov.it::2e25fe31-7fc6-409b-bb7a-2238e90762b0" providerId="AD" clId="Web-{DF8A779B-BF2E-4285-87A9-89B72ECDB0EC}" dt="2023-02-22T08:02:23.413" v="453" actId="20577"/>
        <pc:sldMkLst>
          <pc:docMk/>
          <pc:sldMk cId="0" sldId="298"/>
        </pc:sldMkLst>
        <pc:spChg chg="mod">
          <ac:chgData name="Giorgio.Chisari.ext" userId="S::giorgio.chisari@aics.gov.it::2e25fe31-7fc6-409b-bb7a-2238e90762b0" providerId="AD" clId="Web-{DF8A779B-BF2E-4285-87A9-89B72ECDB0EC}" dt="2023-02-22T08:02:23.413" v="453" actId="20577"/>
          <ac:spMkLst>
            <pc:docMk/>
            <pc:sldMk cId="0" sldId="298"/>
            <ac:spMk id="5" creationId="{79C41F82-010E-3B87-025E-1C345E75854F}"/>
          </ac:spMkLst>
        </pc:spChg>
      </pc:sldChg>
      <pc:sldChg chg="addSp delSp modSp new">
        <pc:chgData name="Giorgio.Chisari.ext" userId="S::giorgio.chisari@aics.gov.it::2e25fe31-7fc6-409b-bb7a-2238e90762b0" providerId="AD" clId="Web-{DF8A779B-BF2E-4285-87A9-89B72ECDB0EC}" dt="2023-02-22T08:03:01.696" v="461" actId="20577"/>
        <pc:sldMkLst>
          <pc:docMk/>
          <pc:sldMk cId="1147458537" sldId="300"/>
        </pc:sldMkLst>
        <pc:spChg chg="del mod">
          <ac:chgData name="Giorgio.Chisari.ext" userId="S::giorgio.chisari@aics.gov.it::2e25fe31-7fc6-409b-bb7a-2238e90762b0" providerId="AD" clId="Web-{DF8A779B-BF2E-4285-87A9-89B72ECDB0EC}" dt="2023-02-22T07:46:29.773" v="39"/>
          <ac:spMkLst>
            <pc:docMk/>
            <pc:sldMk cId="1147458537" sldId="300"/>
            <ac:spMk id="2" creationId="{B1F946DB-8FEE-AC06-7936-E8B677191862}"/>
          </ac:spMkLst>
        </pc:spChg>
        <pc:spChg chg="mod">
          <ac:chgData name="Giorgio.Chisari.ext" userId="S::giorgio.chisari@aics.gov.it::2e25fe31-7fc6-409b-bb7a-2238e90762b0" providerId="AD" clId="Web-{DF8A779B-BF2E-4285-87A9-89B72ECDB0EC}" dt="2023-02-22T08:03:01.696" v="461" actId="20577"/>
          <ac:spMkLst>
            <pc:docMk/>
            <pc:sldMk cId="1147458537" sldId="300"/>
            <ac:spMk id="3" creationId="{7FDC236B-C2B0-71FA-C55E-5FC56664DA19}"/>
          </ac:spMkLst>
        </pc:spChg>
        <pc:spChg chg="add del mod">
          <ac:chgData name="Giorgio.Chisari.ext" userId="S::giorgio.chisari@aics.gov.it::2e25fe31-7fc6-409b-bb7a-2238e90762b0" providerId="AD" clId="Web-{DF8A779B-BF2E-4285-87A9-89B72ECDB0EC}" dt="2023-02-22T07:46:32.992" v="41"/>
          <ac:spMkLst>
            <pc:docMk/>
            <pc:sldMk cId="1147458537" sldId="300"/>
            <ac:spMk id="6" creationId="{AE4C8881-1D57-EF0D-28C8-CA48D4CE254B}"/>
          </ac:spMkLst>
        </pc:spChg>
        <pc:spChg chg="add mod">
          <ac:chgData name="Giorgio.Chisari.ext" userId="S::giorgio.chisari@aics.gov.it::2e25fe31-7fc6-409b-bb7a-2238e90762b0" providerId="AD" clId="Web-{DF8A779B-BF2E-4285-87A9-89B72ECDB0EC}" dt="2023-02-22T07:46:59.415" v="77" actId="14100"/>
          <ac:spMkLst>
            <pc:docMk/>
            <pc:sldMk cId="1147458537" sldId="300"/>
            <ac:spMk id="8" creationId="{7D255B51-EB3B-F9DB-5917-EE01A47D40CC}"/>
          </ac:spMkLst>
        </pc:spChg>
      </pc:sldChg>
      <pc:sldChg chg="addSp delSp modSp new">
        <pc:chgData name="Giorgio.Chisari.ext" userId="S::giorgio.chisari@aics.gov.it::2e25fe31-7fc6-409b-bb7a-2238e90762b0" providerId="AD" clId="Web-{DF8A779B-BF2E-4285-87A9-89B72ECDB0EC}" dt="2023-02-22T08:24:17.911" v="476"/>
        <pc:sldMkLst>
          <pc:docMk/>
          <pc:sldMk cId="2248742699" sldId="301"/>
        </pc:sldMkLst>
        <pc:spChg chg="add mod">
          <ac:chgData name="Giorgio.Chisari.ext" userId="S::giorgio.chisari@aics.gov.it::2e25fe31-7fc6-409b-bb7a-2238e90762b0" providerId="AD" clId="Web-{DF8A779B-BF2E-4285-87A9-89B72ECDB0EC}" dt="2023-02-22T08:23:27.566" v="465"/>
          <ac:spMkLst>
            <pc:docMk/>
            <pc:sldMk cId="2248742699" sldId="301"/>
            <ac:spMk id="2" creationId="{1880970F-8783-F2B7-0F60-4FE0D3C25F05}"/>
          </ac:spMkLst>
        </pc:spChg>
        <pc:spChg chg="del">
          <ac:chgData name="Giorgio.Chisari.ext" userId="S::giorgio.chisari@aics.gov.it::2e25fe31-7fc6-409b-bb7a-2238e90762b0" providerId="AD" clId="Web-{DF8A779B-BF2E-4285-87A9-89B72ECDB0EC}" dt="2023-02-22T07:54:28.578" v="402"/>
          <ac:spMkLst>
            <pc:docMk/>
            <pc:sldMk cId="2248742699" sldId="301"/>
            <ac:spMk id="2" creationId="{24F7D2BA-E2AE-BE7A-46EC-CAB1F1F53958}"/>
          </ac:spMkLst>
        </pc:spChg>
        <pc:spChg chg="add del mod">
          <ac:chgData name="Giorgio.Chisari.ext" userId="S::giorgio.chisari@aics.gov.it::2e25fe31-7fc6-409b-bb7a-2238e90762b0" providerId="AD" clId="Web-{DF8A779B-BF2E-4285-87A9-89B72ECDB0EC}" dt="2023-02-22T08:23:45.098" v="470"/>
          <ac:spMkLst>
            <pc:docMk/>
            <pc:sldMk cId="2248742699" sldId="301"/>
            <ac:spMk id="3" creationId="{02C3AE0C-C27F-9BFF-96FF-E929C99904CA}"/>
          </ac:spMkLst>
        </pc:spChg>
        <pc:spChg chg="del mod">
          <ac:chgData name="Giorgio.Chisari.ext" userId="S::giorgio.chisari@aics.gov.it::2e25fe31-7fc6-409b-bb7a-2238e90762b0" providerId="AD" clId="Web-{DF8A779B-BF2E-4285-87A9-89B72ECDB0EC}" dt="2023-02-22T07:55:53.379" v="429"/>
          <ac:spMkLst>
            <pc:docMk/>
            <pc:sldMk cId="2248742699" sldId="301"/>
            <ac:spMk id="3" creationId="{F433FDAC-10C9-E1B0-950F-3E8A0E7394B7}"/>
          </ac:spMkLst>
        </pc:spChg>
        <pc:spChg chg="add mod">
          <ac:chgData name="Giorgio.Chisari.ext" userId="S::giorgio.chisari@aics.gov.it::2e25fe31-7fc6-409b-bb7a-2238e90762b0" providerId="AD" clId="Web-{DF8A779B-BF2E-4285-87A9-89B72ECDB0EC}" dt="2023-02-22T08:24:01.458" v="473"/>
          <ac:spMkLst>
            <pc:docMk/>
            <pc:sldMk cId="2248742699" sldId="301"/>
            <ac:spMk id="5" creationId="{258C43F1-3AD2-3273-9517-62ED5A324D65}"/>
          </ac:spMkLst>
        </pc:spChg>
        <pc:spChg chg="add mod">
          <ac:chgData name="Giorgio.Chisari.ext" userId="S::giorgio.chisari@aics.gov.it::2e25fe31-7fc6-409b-bb7a-2238e90762b0" providerId="AD" clId="Web-{DF8A779B-BF2E-4285-87A9-89B72ECDB0EC}" dt="2023-02-22T07:55:08.908" v="427" actId="14100"/>
          <ac:spMkLst>
            <pc:docMk/>
            <pc:sldMk cId="2248742699" sldId="301"/>
            <ac:spMk id="6" creationId="{4847B4EB-BEAA-646D-F28F-B0EDB79DE6B7}"/>
          </ac:spMkLst>
        </pc:spChg>
        <pc:spChg chg="add mod">
          <ac:chgData name="Giorgio.Chisari.ext" userId="S::giorgio.chisari@aics.gov.it::2e25fe31-7fc6-409b-bb7a-2238e90762b0" providerId="AD" clId="Web-{DF8A779B-BF2E-4285-87A9-89B72ECDB0EC}" dt="2023-02-22T08:24:17.911" v="476"/>
          <ac:spMkLst>
            <pc:docMk/>
            <pc:sldMk cId="2248742699" sldId="301"/>
            <ac:spMk id="9" creationId="{63B87B3E-C047-031D-F5D9-51F6545FF6B3}"/>
          </ac:spMkLst>
        </pc:spChg>
        <pc:picChg chg="add mod ord">
          <ac:chgData name="Giorgio.Chisari.ext" userId="S::giorgio.chisari@aics.gov.it::2e25fe31-7fc6-409b-bb7a-2238e90762b0" providerId="AD" clId="Web-{DF8A779B-BF2E-4285-87A9-89B72ECDB0EC}" dt="2023-02-22T07:56:21.927" v="435" actId="14100"/>
          <ac:picMkLst>
            <pc:docMk/>
            <pc:sldMk cId="2248742699" sldId="301"/>
            <ac:picMk id="7" creationId="{2A6592B8-B8BC-9DE8-FC00-58EAE8814C95}"/>
          </ac:picMkLst>
        </pc:picChg>
        <pc:picChg chg="add mod modCrop">
          <ac:chgData name="Giorgio.Chisari.ext" userId="S::giorgio.chisari@aics.gov.it::2e25fe31-7fc6-409b-bb7a-2238e90762b0" providerId="AD" clId="Web-{DF8A779B-BF2E-4285-87A9-89B72ECDB0EC}" dt="2023-02-22T07:58:26.949" v="448" actId="14100"/>
          <ac:picMkLst>
            <pc:docMk/>
            <pc:sldMk cId="2248742699" sldId="301"/>
            <ac:picMk id="8" creationId="{097400E0-971E-6CE8-9EF4-58DBE974CA6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8CB44CF-721C-ADFC-829E-75019ECB39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DA9C65-61F6-902C-6E2A-548FEF51230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364043C-ACF4-460A-B33B-A1E9C00128A5}" type="datetimeFigureOut">
              <a:rPr lang="en-GB"/>
              <a:pPr>
                <a:defRPr/>
              </a:pPr>
              <a:t>05/05/2023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FE685E-339F-6DB8-A6CD-ED464931F2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7FB3FA-B31D-66CB-7FE9-8A3551F8797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B36FB8C-E496-4194-8B63-DD0A69F464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10A413F6-8C8A-BC71-1AE1-243C10D4F7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618C22F-A649-B869-F636-404AE3595DC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9A9F8E-A5AE-43AE-A154-4F39B6C745C3}" type="datetimeFigureOut">
              <a:rPr lang="it-IT"/>
              <a:pPr>
                <a:defRPr/>
              </a:pPr>
              <a:t>05/05/2023</a:t>
            </a:fld>
            <a:endParaRPr 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7E8666E9-532D-0F0C-48AA-94833D8937C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39838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A3A7C9B3-7575-8251-3112-8CBE2B886A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76788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8472E78-72F8-8EC9-0611-B3763E9BCFE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548B1B9-2A2D-F053-98AF-C981F6FBF6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673F450-22FC-4379-9B27-7314AA3E2D4A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immagine diapositiva 1">
            <a:extLst>
              <a:ext uri="{FF2B5EF4-FFF2-40B4-BE49-F238E27FC236}">
                <a16:creationId xmlns:a16="http://schemas.microsoft.com/office/drawing/2014/main" id="{E1817D91-B396-0215-A65E-069A13BC50B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Segnaposto note 2">
            <a:extLst>
              <a:ext uri="{FF2B5EF4-FFF2-40B4-BE49-F238E27FC236}">
                <a16:creationId xmlns:a16="http://schemas.microsoft.com/office/drawing/2014/main" id="{4C9BDAA5-CA21-8847-0B0B-0B69008607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5124" name="Segnaposto numero diapositiva 3">
            <a:extLst>
              <a:ext uri="{FF2B5EF4-FFF2-40B4-BE49-F238E27FC236}">
                <a16:creationId xmlns:a16="http://schemas.microsoft.com/office/drawing/2014/main" id="{322CC2C0-6E7D-6A22-3037-2D86BFFB9F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CE2EC76-28B3-4BBF-8C02-CD6BD3B7A5F3}" type="slidenum">
              <a:rPr lang="it-IT" altLang="it-IT" smtClean="0"/>
              <a:pPr/>
              <a:t>1</a:t>
            </a:fld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2BAE0-5975-7FB5-E1F5-5A9AD7590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E7E0A-43A3-43D3-A6E6-4FDB894138C3}" type="datetime1">
              <a:rPr lang="it-IT"/>
              <a:pPr>
                <a:defRPr/>
              </a:pPr>
              <a:t>05/05/2023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E92BC-2086-316F-0EC0-68FEA1C55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1CFF3-AFC8-26FD-0501-CD859D4E3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3D148-C295-4F06-BF83-F394BECA187A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8935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9C363-7857-8276-8558-A65DE47B5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90967-A1D1-4044-92EA-C6E35FDE2270}" type="datetime1">
              <a:rPr lang="it-IT"/>
              <a:pPr>
                <a:defRPr/>
              </a:pPr>
              <a:t>05/05/2023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846D6-FC28-9C3A-514E-45EE143DA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E0FB0A-266B-7CE6-3893-8BF58A8EF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BCD23-975E-44D8-9745-E6125FADB994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33681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977BD-3C35-EA88-1817-578BA35AF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7810B-CB7D-4FAD-8FD7-DD1723737AAF}" type="datetime1">
              <a:rPr lang="it-IT"/>
              <a:pPr>
                <a:defRPr/>
              </a:pPr>
              <a:t>05/05/2023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70CE9-8EF1-B143-BEAA-816AD6027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ADF4B-BD5B-C90A-CD8B-FB06F7FF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31D95-533B-4646-B205-6179D7110351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0755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69FE6-E191-EE09-DF1B-A897B37B1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BD0C9-C54B-45DF-85F9-1499F8C58B3F}" type="datetime1">
              <a:rPr lang="it-IT"/>
              <a:pPr>
                <a:defRPr/>
              </a:pPr>
              <a:t>05/05/2023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AC5F3-3FE3-5943-E64F-52E5E29CB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950AF-ADF8-87C5-83DB-1A7765F61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BD76D-F43C-4646-AD9D-88C014C7AF9D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31488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D9F1C-2556-5CC9-50A4-FB41CA862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EBCF4-E7EF-4E36-88AB-A3E9C8800ED6}" type="datetime1">
              <a:rPr lang="it-IT"/>
              <a:pPr>
                <a:defRPr/>
              </a:pPr>
              <a:t>05/05/2023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2DDD5-1DEC-F167-475B-3601E9D5F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2CE11-3855-6051-1D92-BA0D0EF22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CB25D-5FE8-4778-900A-68EB8B04DD01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422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1EAC4E7-F927-58A6-5B85-946E914BF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743C5-2B9A-47A5-A092-22E51E13FC43}" type="datetime1">
              <a:rPr lang="it-IT"/>
              <a:pPr>
                <a:defRPr/>
              </a:pPr>
              <a:t>05/05/2023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75A3721-7384-7325-A727-98D1D7447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8CC680D-938B-0545-E78F-FE59623A4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7ADC4-24C0-470D-8487-411A08113E79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37410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42F2B3F-B325-873D-8CCE-DB43CAC08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CC103-1171-459C-8D57-4688BF009C5E}" type="datetime1">
              <a:rPr lang="it-IT"/>
              <a:pPr>
                <a:defRPr/>
              </a:pPr>
              <a:t>05/05/2023</a:t>
            </a:fld>
            <a:endParaRPr lang="it-IT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7BDC853-D19D-99E4-7CE6-88E5502F0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C16051E-E11B-5550-8B80-2809C4F17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47F20-A30D-4767-90EC-AA653B4B359D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4032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8D2B7A8-FD5B-9E6F-B529-A467DB599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A2FB9-4193-4192-BE1E-681251A46D2F}" type="datetime1">
              <a:rPr lang="it-IT"/>
              <a:pPr>
                <a:defRPr/>
              </a:pPr>
              <a:t>05/05/2023</a:t>
            </a:fld>
            <a:endParaRPr lang="it-IT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1BA0982-4D48-9825-6F5D-29BF87772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CD4D552-7806-68CD-80FF-C727F1888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8A4F1-E702-4AD7-9D30-3F560A9A8319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9085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84B4B20-294B-6776-451B-1463FFF45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5688F-B40A-45B4-8CDB-22F4D91D603B}" type="datetime1">
              <a:rPr lang="it-IT"/>
              <a:pPr>
                <a:defRPr/>
              </a:pPr>
              <a:t>05/05/2023</a:t>
            </a:fld>
            <a:endParaRPr lang="it-IT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FB01555-F8AA-ACE4-4771-06A3920A5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8B5D43A-8D25-BBBB-3B16-EDEB27CD6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F4E7F-BDCA-4D30-9D03-4F2A1BC4F09A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294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D2ACB79-A6FC-C5F8-497D-D70B56567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4D66C-2FA4-47C0-B549-B344D51C8AAF}" type="datetime1">
              <a:rPr lang="it-IT"/>
              <a:pPr>
                <a:defRPr/>
              </a:pPr>
              <a:t>05/05/2023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18C560-2DE3-C6D7-92EE-C20AE6CFD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FB62DDA-1EF3-0260-031B-7CF770261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77179-1BEE-4873-B16B-3D196E81CB37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5339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Trascinare l'immagine su un segnaposto o fare clic sull'icona per aggiungerla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BFBFCF0-7AD3-4836-33C9-C92577FC8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E23E3-AE55-4B1D-8A12-7F0FF7757682}" type="datetime1">
              <a:rPr lang="it-IT"/>
              <a:pPr>
                <a:defRPr/>
              </a:pPr>
              <a:t>05/05/2023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C519B4-9833-6F0A-1689-0F5AC7FE4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4FA451-9DCC-BB6F-F38C-A98DF92DD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54B7C-A2E9-44A8-97AB-81E1CAA49621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0572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96B3319-3459-5324-F56B-F95B3B35CE4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stile</a:t>
            </a:r>
            <a:endParaRPr lang="en-US" altLang="it-IT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EF887B6-127D-929A-ED95-18DCE18985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1B4B4-5EE6-73E1-D4BF-D46F2595CB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49BBB8D-5012-4818-A99F-8D663DBA526C}" type="datetime1">
              <a:rPr lang="it-IT"/>
              <a:pPr>
                <a:defRPr/>
              </a:pPr>
              <a:t>05/05/2023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58F1E-DD80-90F4-C197-E8223F8176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B1BFC-41B7-14DC-7421-CF56A82528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82F983E-6FF1-43F8-87F9-570D9A332C8A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maputo@pec.aics.gov.i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mailto:maputo@pec.aics.gov.i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1">
            <a:extLst>
              <a:ext uri="{FF2B5EF4-FFF2-40B4-BE49-F238E27FC236}">
                <a16:creationId xmlns:a16="http://schemas.microsoft.com/office/drawing/2014/main" id="{8F5113D6-651E-A842-E6AB-416FFB262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6ACC93C0-5047-4616-829D-93D13B9CCCFF}" type="slidenum">
              <a:rPr lang="it-IT" altLang="it-IT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4099" name="TextBox 2">
            <a:extLst>
              <a:ext uri="{FF2B5EF4-FFF2-40B4-BE49-F238E27FC236}">
                <a16:creationId xmlns:a16="http://schemas.microsoft.com/office/drawing/2014/main" id="{945B0835-F34F-36EC-D0E6-76416D010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" y="1203325"/>
            <a:ext cx="7369175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095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it-IT" altLang="en-US" sz="3000" b="1">
                <a:cs typeface="Calibri" panose="020F0502020204030204" pitchFamily="34" charset="0"/>
              </a:rPr>
              <a:t>Avviso per l’affidamento della realizzazione dell’iniziativa: “</a:t>
            </a:r>
            <a:r>
              <a:rPr lang="pt-PT" altLang="en-US" sz="3000" b="1">
                <a:cs typeface="Calibri" panose="020F0502020204030204" pitchFamily="34" charset="0"/>
              </a:rPr>
              <a:t>Prevenção e controlo das doenças não transmissíveis - AID.12672/01/1</a:t>
            </a:r>
            <a:r>
              <a:rPr lang="it-IT" altLang="en-US" sz="3000" b="1">
                <a:cs typeface="Calibri" panose="020F0502020204030204" pitchFamily="34" charset="0"/>
              </a:rPr>
              <a:t>”</a:t>
            </a:r>
            <a:endParaRPr lang="en-US" altLang="en-US" sz="3000"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5E4C8B54-618B-351A-8425-6BBECAAFE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778000" y="2705100"/>
            <a:ext cx="7886700" cy="1325563"/>
          </a:xfrm>
        </p:spPr>
        <p:txBody>
          <a:bodyPr/>
          <a:lstStyle/>
          <a:p>
            <a:pPr algn="ctr"/>
            <a:r>
              <a:rPr lang="it-IT" altLang="en-US" sz="3600" b="1"/>
              <a:t>Importo</a:t>
            </a:r>
            <a:endParaRPr lang="en-US" altLang="en-US" sz="36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6AA36-A1ED-2FE0-4FE0-2E66EB027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3367088"/>
            <a:ext cx="4938713" cy="2695575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  <a:defRPr/>
            </a:pPr>
            <a:endParaRPr lang="it-IT" sz="2000">
              <a:solidFill>
                <a:srgbClr val="000000"/>
              </a:solidFill>
            </a:endParaRPr>
          </a:p>
          <a:p>
            <a:pPr marL="0" indent="0" algn="just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2500"/>
              <a:t>4.950.000 Euro</a:t>
            </a:r>
          </a:p>
          <a:p>
            <a:pPr algn="just">
              <a:spcAft>
                <a:spcPts val="0"/>
              </a:spcAft>
              <a:defRPr/>
            </a:pPr>
            <a:r>
              <a:rPr lang="it-IT" sz="2500"/>
              <a:t>I Annualità: 1.980.000 Euro</a:t>
            </a:r>
          </a:p>
          <a:p>
            <a:pPr algn="just">
              <a:spcAft>
                <a:spcPts val="0"/>
              </a:spcAft>
              <a:defRPr/>
            </a:pPr>
            <a:r>
              <a:rPr lang="it-IT" sz="2500"/>
              <a:t>II Annualità: 1.980.000 Euro </a:t>
            </a:r>
          </a:p>
          <a:p>
            <a:pPr algn="just">
              <a:spcAft>
                <a:spcPts val="0"/>
              </a:spcAft>
              <a:defRPr/>
            </a:pPr>
            <a:r>
              <a:rPr lang="it-IT" sz="2500"/>
              <a:t>III Annualità: 990.000 Euro </a:t>
            </a:r>
            <a:endParaRPr lang="it-IT" sz="2500" u="sng">
              <a:solidFill>
                <a:srgbClr val="000000"/>
              </a:solidFill>
            </a:endParaRP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43891BB7-EA0D-6952-FDF9-428679DDB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540CA449-C697-45BB-B1FB-926283493B31}" type="slidenum">
              <a:rPr lang="it-IT" altLang="it-IT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10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14341" name="TextBox 3">
            <a:extLst>
              <a:ext uri="{FF2B5EF4-FFF2-40B4-BE49-F238E27FC236}">
                <a16:creationId xmlns:a16="http://schemas.microsoft.com/office/drawing/2014/main" id="{889B906E-6DA1-36BA-127B-665386A28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7663" y="3182938"/>
            <a:ext cx="3221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(Art. 6)</a:t>
            </a:r>
          </a:p>
        </p:txBody>
      </p:sp>
      <p:sp>
        <p:nvSpPr>
          <p:cNvPr id="14343" name="Title 1">
            <a:extLst>
              <a:ext uri="{FF2B5EF4-FFF2-40B4-BE49-F238E27FC236}">
                <a16:creationId xmlns:a16="http://schemas.microsoft.com/office/drawing/2014/main" id="{8F159A5F-2972-1D04-C417-DFEDE460AC17}"/>
              </a:ext>
            </a:extLst>
          </p:cNvPr>
          <p:cNvSpPr txBox="1">
            <a:spLocks/>
          </p:cNvSpPr>
          <p:nvPr/>
        </p:nvSpPr>
        <p:spPr bwMode="auto">
          <a:xfrm>
            <a:off x="2570163" y="65088"/>
            <a:ext cx="3419475" cy="101441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en-US" sz="3000" b="1">
                <a:latin typeface="+mn-lt"/>
              </a:rPr>
              <a:t>Avviso di Gara</a:t>
            </a:r>
            <a:endParaRPr lang="en-US" altLang="en-US" sz="3000" b="1"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48416C-25C8-EF9A-8CEB-AF33A9822D90}"/>
              </a:ext>
            </a:extLst>
          </p:cNvPr>
          <p:cNvSpPr txBox="1">
            <a:spLocks/>
          </p:cNvSpPr>
          <p:nvPr/>
        </p:nvSpPr>
        <p:spPr bwMode="auto">
          <a:xfrm>
            <a:off x="990600" y="1384300"/>
            <a:ext cx="2187575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en-US" sz="3600" b="1">
                <a:latin typeface="Calibri Light" panose="020F0302020204030204" pitchFamily="34" charset="0"/>
              </a:rPr>
              <a:t>Durata</a:t>
            </a:r>
            <a:endParaRPr lang="en-US" altLang="en-US" sz="3600" b="1">
              <a:latin typeface="Calibri Light" panose="020F0302020204030204" pitchFamily="34" charset="0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E30749CE-6357-D946-C928-0D327D09AC01}"/>
              </a:ext>
            </a:extLst>
          </p:cNvPr>
          <p:cNvSpPr txBox="1">
            <a:spLocks/>
          </p:cNvSpPr>
          <p:nvPr/>
        </p:nvSpPr>
        <p:spPr bwMode="auto">
          <a:xfrm>
            <a:off x="868363" y="1806575"/>
            <a:ext cx="3943350" cy="1609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endParaRPr lang="it-IT" sz="2000">
              <a:solidFill>
                <a:srgbClr val="000000"/>
              </a:solidFill>
            </a:endParaRPr>
          </a:p>
          <a:p>
            <a:pPr algn="just">
              <a:spcAft>
                <a:spcPts val="0"/>
              </a:spcAft>
              <a:defRPr/>
            </a:pPr>
            <a:r>
              <a:rPr lang="it-IT" sz="2500">
                <a:solidFill>
                  <a:srgbClr val="000000"/>
                </a:solidFill>
              </a:rPr>
              <a:t>36 mesi </a:t>
            </a:r>
          </a:p>
        </p:txBody>
      </p:sp>
      <p:sp>
        <p:nvSpPr>
          <p:cNvPr id="14345" name="TextBox 19">
            <a:extLst>
              <a:ext uri="{FF2B5EF4-FFF2-40B4-BE49-F238E27FC236}">
                <a16:creationId xmlns:a16="http://schemas.microsoft.com/office/drawing/2014/main" id="{9D040425-63E9-6E89-9391-8A1768CC8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4388" y="1638300"/>
            <a:ext cx="32210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(Art. 5.9)</a:t>
            </a:r>
          </a:p>
        </p:txBody>
      </p:sp>
      <p:pic>
        <p:nvPicPr>
          <p:cNvPr id="14346" name="Picture 12" descr="Vecchia Clessidra Icona Disegno Vettoriale Illustrazione Vettoriale -  Illustrazione di oggetto, countdown: 198730175">
            <a:extLst>
              <a:ext uri="{FF2B5EF4-FFF2-40B4-BE49-F238E27FC236}">
                <a16:creationId xmlns:a16="http://schemas.microsoft.com/office/drawing/2014/main" id="{D252A4D4-14C3-137E-D02C-63A337BEDC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638" y="1089025"/>
            <a:ext cx="1477962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7" name="Picture 14" descr="L'Agenzia - Contributo a fondo perduto - Contributo a fondo perduto -  Agenzia delle Entrate">
            <a:extLst>
              <a:ext uri="{FF2B5EF4-FFF2-40B4-BE49-F238E27FC236}">
                <a16:creationId xmlns:a16="http://schemas.microsoft.com/office/drawing/2014/main" id="{AADAB175-1184-9F58-C14E-73AB4628C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51" t="7243" r="3857" b="5115"/>
          <a:stretch>
            <a:fillRect/>
          </a:stretch>
        </p:blipFill>
        <p:spPr bwMode="auto">
          <a:xfrm>
            <a:off x="5399088" y="3656013"/>
            <a:ext cx="3221037" cy="181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EE317-730A-A218-84E7-56CC73C55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79605"/>
            <a:ext cx="7886700" cy="4351338"/>
          </a:xfrm>
        </p:spPr>
        <p:txBody>
          <a:bodyPr/>
          <a:lstStyle/>
          <a:p>
            <a:pPr>
              <a:defRPr/>
            </a:pPr>
            <a:r>
              <a:rPr lang="it-IT"/>
              <a:t>Termini e modalità di presentazione </a:t>
            </a:r>
            <a:r>
              <a:rPr lang="it-IT" sz="1800">
                <a:solidFill>
                  <a:srgbClr val="FF0000"/>
                </a:solidFill>
              </a:rPr>
              <a:t>(Art. 7)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it-IT" sz="2400"/>
              <a:t>Le proposte (in formato PDF nativo) dovranno essere presentate:</a:t>
            </a:r>
          </a:p>
          <a:p>
            <a:pPr>
              <a:buFontTx/>
              <a:buChar char="-"/>
              <a:defRPr/>
            </a:pPr>
            <a:r>
              <a:rPr lang="it-IT" sz="2400"/>
              <a:t>entro e non oltre le ore 23.59 (ora mozambicana) del </a:t>
            </a:r>
            <a:r>
              <a:rPr lang="en-US" sz="2400"/>
              <a:t>18/06/</a:t>
            </a:r>
            <a:r>
              <a:rPr lang="it-IT" sz="2400"/>
              <a:t>2023</a:t>
            </a:r>
          </a:p>
          <a:p>
            <a:pPr>
              <a:buFontTx/>
              <a:buChar char="-"/>
              <a:defRPr/>
            </a:pPr>
            <a:r>
              <a:rPr lang="en-US" sz="2400"/>
              <a:t>Per mezzo di </a:t>
            </a:r>
            <a:r>
              <a:rPr lang="en-US" sz="2400" err="1"/>
              <a:t>posta</a:t>
            </a:r>
            <a:r>
              <a:rPr lang="en-US" sz="2400"/>
              <a:t> </a:t>
            </a:r>
            <a:r>
              <a:rPr lang="en-US" sz="2400" err="1"/>
              <a:t>elettronica</a:t>
            </a:r>
            <a:r>
              <a:rPr lang="en-US" sz="2400"/>
              <a:t> certificate (PEC)</a:t>
            </a:r>
          </a:p>
          <a:p>
            <a:pPr>
              <a:buFontTx/>
              <a:buChar char="-"/>
              <a:defRPr/>
            </a:pPr>
            <a:r>
              <a:rPr lang="en-US" sz="2400" err="1"/>
              <a:t>Specificando</a:t>
            </a:r>
            <a:r>
              <a:rPr lang="en-US" sz="2400"/>
              <a:t> </a:t>
            </a:r>
            <a:r>
              <a:rPr lang="en-US" sz="2400" err="1"/>
              <a:t>nell’oggetto</a:t>
            </a:r>
            <a:r>
              <a:rPr lang="en-US" sz="2400"/>
              <a:t>: </a:t>
            </a:r>
            <a:r>
              <a:rPr lang="it-IT" sz="2000">
                <a:ea typeface="Calibri" panose="020F0502020204030204" pitchFamily="34" charset="0"/>
              </a:rPr>
              <a:t>Sigla</a:t>
            </a:r>
            <a:r>
              <a:rPr lang="it-IT" sz="2000" spc="-20">
                <a:ea typeface="Calibri" panose="020F0502020204030204" pitchFamily="34" charset="0"/>
              </a:rPr>
              <a:t> </a:t>
            </a:r>
            <a:r>
              <a:rPr lang="it-IT" sz="2000">
                <a:ea typeface="Calibri" panose="020F0502020204030204" pitchFamily="34" charset="0"/>
              </a:rPr>
              <a:t>dell’ente</a:t>
            </a:r>
            <a:r>
              <a:rPr lang="it-IT" sz="2000" spc="-10">
                <a:ea typeface="Calibri" panose="020F0502020204030204" pitchFamily="34" charset="0"/>
              </a:rPr>
              <a:t> </a:t>
            </a:r>
            <a:r>
              <a:rPr lang="it-IT" sz="2000">
                <a:ea typeface="Calibri" panose="020F0502020204030204" pitchFamily="34" charset="0"/>
              </a:rPr>
              <a:t>proponente</a:t>
            </a:r>
            <a:r>
              <a:rPr lang="it-IT" sz="2000" spc="-10">
                <a:ea typeface="Calibri" panose="020F0502020204030204" pitchFamily="34" charset="0"/>
              </a:rPr>
              <a:t> </a:t>
            </a:r>
            <a:r>
              <a:rPr lang="it-IT" sz="2000">
                <a:ea typeface="Calibri" panose="020F0502020204030204" pitchFamily="34" charset="0"/>
              </a:rPr>
              <a:t>– </a:t>
            </a:r>
            <a:r>
              <a:rPr lang="it-IT" sz="2000" b="1" spc="-15">
                <a:ea typeface="Calibri" panose="020F0502020204030204" pitchFamily="34" charset="0"/>
              </a:rPr>
              <a:t>Avviso per l’affidamento della realizzazione dell’iniziativa: “Prevenção e controlo das doenças não transmissíveis - AID.12672/01/1”</a:t>
            </a:r>
            <a:r>
              <a:rPr lang="it-IT" sz="2000" spc="-15">
                <a:ea typeface="Calibri" panose="020F0502020204030204" pitchFamily="34" charset="0"/>
              </a:rPr>
              <a:t> </a:t>
            </a:r>
            <a:endParaRPr lang="it-IT" sz="2000" spc="-15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it-IT" sz="2400" spc="-15"/>
              <a:t>La proposta deve essere inviata al seguente indirizzo: </a:t>
            </a:r>
            <a:r>
              <a:rPr lang="it-IT" sz="2400" b="1" u="sng">
                <a:solidFill>
                  <a:srgbClr val="0462C1"/>
                </a:solidFill>
                <a:ea typeface="Calibri" panose="020F0502020204030204" pitchFamily="34" charset="0"/>
                <a:hlinkClick r:id="rId2"/>
              </a:rPr>
              <a:t>maputo@pec.aics.gov.it</a:t>
            </a:r>
            <a:endParaRPr lang="en-US" sz="2400">
              <a:ea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1800"/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0B7FC5B1-204B-E503-EB79-F5AD113855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334DD73-0876-4699-A0E9-5E677D5DD989}" type="slidenum">
              <a:rPr lang="it-IT" altLang="it-IT" smtClean="0">
                <a:solidFill>
                  <a:srgbClr val="898989"/>
                </a:solidFill>
              </a:rPr>
              <a:pPr/>
              <a:t>11</a:t>
            </a:fld>
            <a:endParaRPr lang="it-IT" altLang="it-IT">
              <a:solidFill>
                <a:srgbClr val="898989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C825BE3-3F6B-E195-3BF5-ED601E3DFEA9}"/>
              </a:ext>
            </a:extLst>
          </p:cNvPr>
          <p:cNvSpPr txBox="1">
            <a:spLocks/>
          </p:cNvSpPr>
          <p:nvPr/>
        </p:nvSpPr>
        <p:spPr bwMode="auto">
          <a:xfrm>
            <a:off x="2570163" y="65088"/>
            <a:ext cx="3419475" cy="101441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en-US" sz="3000" b="1">
                <a:latin typeface="+mn-lt"/>
              </a:rPr>
              <a:t>Avviso di Gara</a:t>
            </a:r>
            <a:endParaRPr lang="en-US" altLang="en-US" sz="3000" b="1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>
            <a:extLst>
              <a:ext uri="{FF2B5EF4-FFF2-40B4-BE49-F238E27FC236}">
                <a16:creationId xmlns:a16="http://schemas.microsoft.com/office/drawing/2014/main" id="{05CDF3AF-4D00-31C5-222A-3DBDFB691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6E42C91-3F31-416C-A141-87B3961387B2}" type="slidenum">
              <a:rPr lang="it-IT" altLang="it-IT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12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7D986D6-B223-F16A-1A75-FB932C730D7F}"/>
              </a:ext>
            </a:extLst>
          </p:cNvPr>
          <p:cNvSpPr txBox="1">
            <a:spLocks/>
          </p:cNvSpPr>
          <p:nvPr/>
        </p:nvSpPr>
        <p:spPr bwMode="auto">
          <a:xfrm>
            <a:off x="619125" y="631825"/>
            <a:ext cx="9112250" cy="40052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endParaRPr lang="it-IT" sz="2000">
              <a:solidFill>
                <a:srgbClr val="000000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it-IT" sz="2000" b="1">
                <a:latin typeface="+mj-lt"/>
              </a:rPr>
              <a:t>Chi può partecipare *</a:t>
            </a:r>
            <a:r>
              <a:rPr lang="it-IT" sz="1800" b="1">
                <a:solidFill>
                  <a:srgbClr val="FF0000"/>
                </a:solidFill>
                <a:latin typeface="+mj-lt"/>
              </a:rPr>
              <a:t>(Art.8)</a:t>
            </a:r>
            <a:r>
              <a:rPr lang="it-IT" sz="1800" b="1">
                <a:latin typeface="+mj-lt"/>
              </a:rPr>
              <a:t>: </a:t>
            </a:r>
            <a:endParaRPr lang="it-IT" sz="2000" b="1">
              <a:latin typeface="+mj-lt"/>
            </a:endParaRPr>
          </a:p>
          <a:p>
            <a:pPr marL="800100" lvl="1" indent="-342900" algn="just">
              <a:buFont typeface="+mj-lt"/>
              <a:buAutoNum type="arabicPeriod"/>
              <a:defRPr/>
            </a:pPr>
            <a:r>
              <a:rPr lang="it-IT" sz="2000">
                <a:latin typeface="+mj-lt"/>
              </a:rPr>
              <a:t>Proponente: OSC iscritte all’elenco: singoli /ATS</a:t>
            </a:r>
          </a:p>
          <a:p>
            <a:pPr marL="800100" lvl="1" indent="-342900" algn="just">
              <a:buFont typeface="+mj-lt"/>
              <a:buAutoNum type="arabicPeriod"/>
              <a:defRPr/>
            </a:pPr>
            <a:r>
              <a:rPr lang="it-IT" sz="2000">
                <a:latin typeface="+mj-lt"/>
              </a:rPr>
              <a:t>Partner: </a:t>
            </a:r>
          </a:p>
          <a:p>
            <a:pPr lvl="2" algn="just">
              <a:defRPr/>
            </a:pPr>
            <a:r>
              <a:rPr lang="it-IT" sz="1800">
                <a:ea typeface="Calibri" panose="020F0502020204030204" pitchFamily="34" charset="0"/>
                <a:cs typeface="Times New Roman" panose="02020603050405020304" pitchFamily="18" charset="0"/>
              </a:rPr>
              <a:t>OSC,</a:t>
            </a:r>
          </a:p>
          <a:p>
            <a:pPr lvl="2" algn="just">
              <a:defRPr/>
            </a:pPr>
            <a:r>
              <a:rPr lang="it-IT" sz="1800">
                <a:ea typeface="Calibri" panose="020F0502020204030204" pitchFamily="34" charset="0"/>
                <a:cs typeface="Times New Roman" panose="02020603050405020304" pitchFamily="18" charset="0"/>
              </a:rPr>
              <a:t>Istituzioni  OCSE/ OCSE-DAC  </a:t>
            </a:r>
          </a:p>
          <a:p>
            <a:pPr lvl="2" algn="just">
              <a:defRPr/>
            </a:pPr>
            <a:r>
              <a:rPr lang="it-IT" sz="1800">
                <a:ea typeface="Calibri" panose="020F0502020204030204" pitchFamily="34" charset="0"/>
                <a:cs typeface="Times New Roman" panose="02020603050405020304" pitchFamily="18" charset="0"/>
              </a:rPr>
              <a:t>Organismi Internazionali</a:t>
            </a:r>
            <a:r>
              <a:rPr lang="it-IT" sz="1800">
                <a:latin typeface="+mj-lt"/>
              </a:rPr>
              <a:t> 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it-IT" sz="2000" b="1">
                <a:latin typeface="+mj-lt"/>
              </a:rPr>
              <a:t>Capacità tecnica </a:t>
            </a:r>
            <a:r>
              <a:rPr lang="it-IT" sz="1800" b="1">
                <a:solidFill>
                  <a:srgbClr val="FF0000"/>
                </a:solidFill>
                <a:latin typeface="+mj-lt"/>
              </a:rPr>
              <a:t>(Art. 9)</a:t>
            </a:r>
          </a:p>
          <a:p>
            <a:pPr lvl="2" algn="just">
              <a:defRPr/>
            </a:pPr>
            <a:r>
              <a:rPr lang="it-IT" sz="1800">
                <a:cs typeface="Times New Roman" panose="02020603050405020304" pitchFamily="18" charset="0"/>
              </a:rPr>
              <a:t>Sanità pubblica</a:t>
            </a:r>
          </a:p>
          <a:p>
            <a:pPr lvl="2" algn="just">
              <a:defRPr/>
            </a:pPr>
            <a:r>
              <a:rPr lang="it-IT" sz="1800">
                <a:cs typeface="Times New Roman" panose="02020603050405020304" pitchFamily="18" charset="0"/>
              </a:rPr>
              <a:t>Malattie non trasmissibili</a:t>
            </a:r>
          </a:p>
          <a:p>
            <a:pPr lvl="2" algn="just">
              <a:defRPr/>
            </a:pPr>
            <a:r>
              <a:rPr lang="it-IT" sz="1800">
                <a:cs typeface="Times New Roman" panose="02020603050405020304" pitchFamily="18" charset="0"/>
              </a:rPr>
              <a:t>Formazione personale sanitario</a:t>
            </a:r>
          </a:p>
          <a:p>
            <a:pPr lvl="2" algn="just">
              <a:defRPr/>
            </a:pPr>
            <a:r>
              <a:rPr lang="it-IT" sz="1800">
                <a:cs typeface="Times New Roman" panose="02020603050405020304" pitchFamily="18" charset="0"/>
              </a:rPr>
              <a:t>Procurement sanitario</a:t>
            </a:r>
          </a:p>
          <a:p>
            <a:pPr lvl="2" algn="just">
              <a:defRPr/>
            </a:pPr>
            <a:r>
              <a:rPr lang="it-IT" sz="1800">
                <a:cs typeface="Times New Roman" panose="02020603050405020304" pitchFamily="18" charset="0"/>
              </a:rPr>
              <a:t>Disabilità e riabilitazione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it-IT" sz="2000" b="1">
                <a:latin typeface="+mj-lt"/>
              </a:rPr>
              <a:t>Capacità  di operare in loco </a:t>
            </a:r>
            <a:r>
              <a:rPr lang="it-IT" sz="1800" b="1">
                <a:solidFill>
                  <a:srgbClr val="FF0000"/>
                </a:solidFill>
                <a:latin typeface="+mj-lt"/>
              </a:rPr>
              <a:t>(Art. 10)</a:t>
            </a:r>
            <a:endParaRPr lang="it-IT" sz="2000" b="1">
              <a:solidFill>
                <a:srgbClr val="FF0000"/>
              </a:solidFill>
              <a:latin typeface="+mj-lt"/>
            </a:endParaRPr>
          </a:p>
          <a:p>
            <a:pPr lvl="3" algn="just">
              <a:defRPr/>
            </a:pPr>
            <a:r>
              <a:rPr lang="it-IT">
                <a:cs typeface="Times New Roman" panose="02020603050405020304" pitchFamily="18" charset="0"/>
              </a:rPr>
              <a:t>Registro</a:t>
            </a:r>
          </a:p>
          <a:p>
            <a:pPr lvl="3" algn="just">
              <a:defRPr/>
            </a:pPr>
            <a:r>
              <a:rPr lang="it-IT">
                <a:cs typeface="Times New Roman" panose="02020603050405020304" pitchFamily="18" charset="0"/>
              </a:rPr>
              <a:t>Iter di richiesta già avviato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it-IT" sz="2600">
              <a:latin typeface="+mj-lt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it-IT" sz="2600"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21BBB3-A3AD-10B0-5F5C-BD677A61ADB9}"/>
              </a:ext>
            </a:extLst>
          </p:cNvPr>
          <p:cNvSpPr txBox="1">
            <a:spLocks/>
          </p:cNvSpPr>
          <p:nvPr/>
        </p:nvSpPr>
        <p:spPr bwMode="auto">
          <a:xfrm>
            <a:off x="2570163" y="65088"/>
            <a:ext cx="3419475" cy="101441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en-US" sz="3000" b="1">
                <a:latin typeface="+mn-lt"/>
              </a:rPr>
              <a:t>Avviso di Gara</a:t>
            </a:r>
            <a:endParaRPr lang="en-US" altLang="en-US" sz="3000" b="1">
              <a:latin typeface="+mn-lt"/>
            </a:endParaRPr>
          </a:p>
        </p:txBody>
      </p:sp>
      <p:sp>
        <p:nvSpPr>
          <p:cNvPr id="16389" name="TextBox 4">
            <a:extLst>
              <a:ext uri="{FF2B5EF4-FFF2-40B4-BE49-F238E27FC236}">
                <a16:creationId xmlns:a16="http://schemas.microsoft.com/office/drawing/2014/main" id="{4A3236F6-7229-08C9-F6D3-B544789FB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7013" y="5114925"/>
            <a:ext cx="3546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0953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it-IT" altLang="en-US" sz="2400" baseline="-25000">
                <a:cs typeface="Calibri" panose="020F0502020204030204" pitchFamily="34" charset="0"/>
              </a:rPr>
              <a:t>* Per ulteriori indicazioni verificare l’articolo 8 dell’avviso</a:t>
            </a:r>
            <a:endParaRPr lang="en-US" altLang="en-US" sz="2400" baseline="-25000">
              <a:cs typeface="Calibri" panose="020F0502020204030204" pitchFamily="34" charset="0"/>
            </a:endParaRPr>
          </a:p>
        </p:txBody>
      </p:sp>
      <p:pic>
        <p:nvPicPr>
          <p:cNvPr id="16390" name="Picture 22">
            <a:extLst>
              <a:ext uri="{FF2B5EF4-FFF2-40B4-BE49-F238E27FC236}">
                <a16:creationId xmlns:a16="http://schemas.microsoft.com/office/drawing/2014/main" id="{4A2F3AA0-BD6E-BE2C-7012-D9EB68868B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1847850"/>
            <a:ext cx="17526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277D28BD-1C68-25F0-D0D1-412A45E2F3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FE64516-84C4-42BF-821C-1F0B83B5A081}" type="slidenum">
              <a:rPr lang="it-IT" altLang="it-IT" smtClean="0">
                <a:solidFill>
                  <a:srgbClr val="898989"/>
                </a:solidFill>
              </a:rPr>
              <a:pPr/>
              <a:t>13</a:t>
            </a:fld>
            <a:endParaRPr lang="it-IT" altLang="it-IT">
              <a:solidFill>
                <a:srgbClr val="898989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9C41F82-010E-3B87-025E-1C345E75854F}"/>
              </a:ext>
            </a:extLst>
          </p:cNvPr>
          <p:cNvSpPr txBox="1">
            <a:spLocks/>
          </p:cNvSpPr>
          <p:nvPr/>
        </p:nvSpPr>
        <p:spPr bwMode="auto">
          <a:xfrm>
            <a:off x="619125" y="631825"/>
            <a:ext cx="7699375" cy="4005263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t"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endParaRPr lang="it-IT" sz="2000">
              <a:solidFill>
                <a:srgbClr val="000000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it-IT" sz="2400" b="1">
                <a:latin typeface="+mj-lt"/>
              </a:rPr>
              <a:t>Altri punti rilevanti:</a:t>
            </a:r>
            <a:r>
              <a:rPr lang="it-IT" sz="2000" b="1">
                <a:latin typeface="+mj-lt"/>
              </a:rPr>
              <a:t> </a:t>
            </a:r>
            <a:endParaRPr lang="it-IT" sz="2400" b="1">
              <a:latin typeface="+mj-lt"/>
            </a:endParaRPr>
          </a:p>
          <a:p>
            <a:pPr marL="800100" lvl="1" indent="-342900" algn="just">
              <a:buFont typeface="+mj-lt"/>
              <a:buAutoNum type="arabicPeriod"/>
              <a:defRPr/>
            </a:pPr>
            <a:r>
              <a:rPr lang="it-IT"/>
              <a:t>Solo una proposta per OSC</a:t>
            </a:r>
          </a:p>
          <a:p>
            <a:pPr marL="800100" lvl="1" indent="-342900" algn="just">
              <a:buFont typeface="+mj-lt"/>
              <a:buAutoNum type="arabicPeriod"/>
              <a:defRPr/>
            </a:pPr>
            <a:endParaRPr lang="it-IT"/>
          </a:p>
          <a:p>
            <a:pPr marL="800100" lvl="1" indent="-342900" algn="just">
              <a:buFont typeface="+mj-lt"/>
              <a:buAutoNum type="arabicPeriod"/>
              <a:defRPr/>
            </a:pPr>
            <a:endParaRPr lang="it-IT"/>
          </a:p>
          <a:p>
            <a:pPr marL="800100" lvl="1" indent="-342900" algn="just">
              <a:buFont typeface="+mj-lt"/>
              <a:buAutoNum type="arabicPeriod"/>
              <a:defRPr/>
            </a:pPr>
            <a:r>
              <a:rPr lang="it-IT"/>
              <a:t>Cause di Esclusione presenti nell’</a:t>
            </a:r>
            <a:r>
              <a:rPr lang="it-IT" u="sng"/>
              <a:t>Art. 13</a:t>
            </a:r>
          </a:p>
          <a:p>
            <a:pPr marL="800100" lvl="1" indent="-342900" algn="just">
              <a:buFont typeface="+mj-lt"/>
              <a:buAutoNum type="arabicPeriod"/>
              <a:defRPr/>
            </a:pPr>
            <a:endParaRPr lang="it-IT" sz="1800" b="1">
              <a:solidFill>
                <a:srgbClr val="FF0000"/>
              </a:solidFill>
              <a:latin typeface="+mj-lt"/>
            </a:endParaRPr>
          </a:p>
          <a:p>
            <a:pPr lvl="2" algn="just">
              <a:buFont typeface="Wingdings" panose="05000000000000000000" pitchFamily="2" charset="2"/>
              <a:buChar char="ü"/>
              <a:defRPr/>
            </a:pPr>
            <a:endParaRPr lang="it-IT" sz="1800">
              <a:latin typeface="+mj-lt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it-IT" sz="1800">
                <a:ea typeface="Calibri" panose="020F0502020204030204" pitchFamily="34" charset="0"/>
              </a:rPr>
              <a:t>La durata</a:t>
            </a:r>
            <a:r>
              <a:rPr lang="it-IT" sz="1800" spc="5">
                <a:ea typeface="Calibri" panose="020F0502020204030204" pitchFamily="34" charset="0"/>
              </a:rPr>
              <a:t> </a:t>
            </a:r>
            <a:r>
              <a:rPr lang="it-IT" sz="1800">
                <a:ea typeface="Calibri" panose="020F0502020204030204" pitchFamily="34" charset="0"/>
              </a:rPr>
              <a:t>complessiva della selezione, ovvero il periodo compreso tra la</a:t>
            </a:r>
            <a:r>
              <a:rPr lang="it-IT" sz="1800" spc="5">
                <a:ea typeface="Calibri" panose="020F0502020204030204" pitchFamily="34" charset="0"/>
              </a:rPr>
              <a:t> </a:t>
            </a:r>
            <a:r>
              <a:rPr lang="it-IT" sz="1800">
                <a:ea typeface="Calibri" panose="020F0502020204030204" pitchFamily="34" charset="0"/>
              </a:rPr>
              <a:t>scadenza del termine per la</a:t>
            </a:r>
            <a:r>
              <a:rPr lang="it-IT" sz="1800" spc="5">
                <a:ea typeface="Calibri" panose="020F0502020204030204" pitchFamily="34" charset="0"/>
              </a:rPr>
              <a:t> </a:t>
            </a:r>
            <a:r>
              <a:rPr lang="it-IT" sz="1800">
                <a:ea typeface="Calibri" panose="020F0502020204030204" pitchFamily="34" charset="0"/>
              </a:rPr>
              <a:t>presentazione</a:t>
            </a:r>
            <a:r>
              <a:rPr lang="it-IT" sz="1800" spc="115">
                <a:ea typeface="Calibri" panose="020F0502020204030204" pitchFamily="34" charset="0"/>
              </a:rPr>
              <a:t> </a:t>
            </a:r>
            <a:r>
              <a:rPr lang="it-IT" sz="1800">
                <a:ea typeface="Calibri" panose="020F0502020204030204" pitchFamily="34" charset="0"/>
              </a:rPr>
              <a:t>delle</a:t>
            </a:r>
            <a:r>
              <a:rPr lang="it-IT" sz="1800" spc="115">
                <a:ea typeface="Calibri" panose="020F0502020204030204" pitchFamily="34" charset="0"/>
              </a:rPr>
              <a:t> </a:t>
            </a:r>
            <a:r>
              <a:rPr lang="it-IT" sz="1800">
                <a:ea typeface="Calibri" panose="020F0502020204030204" pitchFamily="34" charset="0"/>
              </a:rPr>
              <a:t>proposte</a:t>
            </a:r>
            <a:r>
              <a:rPr lang="it-IT" sz="1800" spc="115">
                <a:ea typeface="Calibri" panose="020F0502020204030204" pitchFamily="34" charset="0"/>
              </a:rPr>
              <a:t> </a:t>
            </a:r>
            <a:r>
              <a:rPr lang="it-IT" sz="1800">
                <a:ea typeface="Calibri" panose="020F0502020204030204" pitchFamily="34" charset="0"/>
              </a:rPr>
              <a:t>e</a:t>
            </a:r>
            <a:r>
              <a:rPr lang="it-IT" sz="1800" spc="120">
                <a:ea typeface="Calibri" panose="020F0502020204030204" pitchFamily="34" charset="0"/>
              </a:rPr>
              <a:t> </a:t>
            </a:r>
            <a:r>
              <a:rPr lang="it-IT" sz="1800">
                <a:ea typeface="Calibri" panose="020F0502020204030204" pitchFamily="34" charset="0"/>
              </a:rPr>
              <a:t>l’approvazione</a:t>
            </a:r>
            <a:r>
              <a:rPr lang="it-IT" sz="1800" spc="115">
                <a:ea typeface="Calibri" panose="020F0502020204030204" pitchFamily="34" charset="0"/>
              </a:rPr>
              <a:t> </a:t>
            </a:r>
            <a:r>
              <a:rPr lang="it-IT" sz="1800">
                <a:ea typeface="Calibri" panose="020F0502020204030204" pitchFamily="34" charset="0"/>
              </a:rPr>
              <a:t>definitiva</a:t>
            </a:r>
            <a:r>
              <a:rPr lang="it-IT" sz="1800" spc="115">
                <a:ea typeface="Calibri" panose="020F0502020204030204" pitchFamily="34" charset="0"/>
              </a:rPr>
              <a:t> </a:t>
            </a:r>
            <a:r>
              <a:rPr lang="it-IT" sz="1800">
                <a:ea typeface="Calibri" panose="020F0502020204030204" pitchFamily="34" charset="0"/>
              </a:rPr>
              <a:t>dei</a:t>
            </a:r>
            <a:r>
              <a:rPr lang="it-IT" sz="1800" spc="110">
                <a:ea typeface="Calibri" panose="020F0502020204030204" pitchFamily="34" charset="0"/>
              </a:rPr>
              <a:t> </a:t>
            </a:r>
            <a:r>
              <a:rPr lang="it-IT" sz="1800">
                <a:ea typeface="Calibri" panose="020F0502020204030204" pitchFamily="34" charset="0"/>
              </a:rPr>
              <a:t>progetti</a:t>
            </a:r>
            <a:r>
              <a:rPr lang="it-IT" sz="1800" spc="115">
                <a:ea typeface="Calibri" panose="020F0502020204030204" pitchFamily="34" charset="0"/>
              </a:rPr>
              <a:t> </a:t>
            </a:r>
            <a:r>
              <a:rPr lang="it-IT" sz="1800">
                <a:ea typeface="Calibri" panose="020F0502020204030204" pitchFamily="34" charset="0"/>
              </a:rPr>
              <a:t>non</a:t>
            </a:r>
            <a:r>
              <a:rPr lang="it-IT" sz="1800" spc="110">
                <a:ea typeface="Calibri" panose="020F0502020204030204" pitchFamily="34" charset="0"/>
              </a:rPr>
              <a:t> </a:t>
            </a:r>
            <a:r>
              <a:rPr lang="it-IT" sz="1800">
                <a:ea typeface="Calibri" panose="020F0502020204030204" pitchFamily="34" charset="0"/>
              </a:rPr>
              <a:t>potrà</a:t>
            </a:r>
            <a:r>
              <a:rPr lang="it-IT" sz="1800" spc="115">
                <a:ea typeface="Calibri" panose="020F0502020204030204" pitchFamily="34" charset="0"/>
              </a:rPr>
              <a:t> </a:t>
            </a:r>
            <a:r>
              <a:rPr lang="it-IT" sz="1800">
                <a:ea typeface="Calibri" panose="020F0502020204030204" pitchFamily="34" charset="0"/>
              </a:rPr>
              <a:t>avere</a:t>
            </a:r>
            <a:r>
              <a:rPr lang="it-IT" sz="1800" spc="115">
                <a:ea typeface="Calibri" panose="020F0502020204030204" pitchFamily="34" charset="0"/>
              </a:rPr>
              <a:t> </a:t>
            </a:r>
            <a:r>
              <a:rPr lang="it-IT" sz="1800">
                <a:ea typeface="Calibri" panose="020F0502020204030204" pitchFamily="34" charset="0"/>
              </a:rPr>
              <a:t>durata</a:t>
            </a:r>
            <a:r>
              <a:rPr lang="it-IT" sz="1800" spc="115">
                <a:ea typeface="Calibri" panose="020F0502020204030204" pitchFamily="34" charset="0"/>
              </a:rPr>
              <a:t> </a:t>
            </a:r>
            <a:r>
              <a:rPr lang="it-IT" sz="1800">
                <a:ea typeface="Calibri" panose="020F0502020204030204" pitchFamily="34" charset="0"/>
              </a:rPr>
              <a:t>superiore</a:t>
            </a:r>
            <a:r>
              <a:rPr lang="it-IT" sz="1800" spc="110">
                <a:ea typeface="Calibri" panose="020F0502020204030204" pitchFamily="34" charset="0"/>
              </a:rPr>
              <a:t> </a:t>
            </a:r>
            <a:r>
              <a:rPr lang="it-IT" sz="1800">
                <a:ea typeface="Calibri" panose="020F0502020204030204" pitchFamily="34" charset="0"/>
              </a:rPr>
              <a:t>a</a:t>
            </a:r>
            <a:r>
              <a:rPr lang="it-IT" sz="1800" spc="-235">
                <a:ea typeface="Calibri" panose="020F0502020204030204" pitchFamily="34" charset="0"/>
              </a:rPr>
              <a:t> </a:t>
            </a:r>
            <a:r>
              <a:rPr lang="it-IT" sz="1800" b="1">
                <a:ea typeface="Calibri" panose="020F0502020204030204" pitchFamily="34" charset="0"/>
              </a:rPr>
              <a:t>180</a:t>
            </a:r>
            <a:r>
              <a:rPr lang="it-IT" sz="1800" b="1" spc="-15">
                <a:ea typeface="Calibri" panose="020F0502020204030204" pitchFamily="34" charset="0"/>
              </a:rPr>
              <a:t> </a:t>
            </a:r>
            <a:r>
              <a:rPr lang="it-IT" sz="1800" b="1">
                <a:ea typeface="Calibri" panose="020F0502020204030204" pitchFamily="34" charset="0"/>
              </a:rPr>
              <a:t>(centottanta)</a:t>
            </a:r>
            <a:r>
              <a:rPr lang="it-IT" sz="1800" b="1" spc="-10">
                <a:ea typeface="Calibri" panose="020F0502020204030204" pitchFamily="34" charset="0"/>
              </a:rPr>
              <a:t> </a:t>
            </a:r>
            <a:r>
              <a:rPr lang="it-IT" sz="1800" b="1">
                <a:ea typeface="Calibri" panose="020F0502020204030204" pitchFamily="34" charset="0"/>
              </a:rPr>
              <a:t>giorni</a:t>
            </a:r>
            <a:endParaRPr lang="it-IT" sz="2600">
              <a:latin typeface="+mj-lt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it-IT" sz="2600">
              <a:latin typeface="+mj-lt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F207609-0E65-1137-543F-C2639F19D0B8}"/>
              </a:ext>
            </a:extLst>
          </p:cNvPr>
          <p:cNvSpPr txBox="1">
            <a:spLocks/>
          </p:cNvSpPr>
          <p:nvPr/>
        </p:nvSpPr>
        <p:spPr bwMode="auto">
          <a:xfrm>
            <a:off x="2570163" y="65088"/>
            <a:ext cx="3419475" cy="101441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en-US" sz="3000" b="1">
                <a:latin typeface="+mn-lt"/>
              </a:rPr>
              <a:t>Avviso di Gara</a:t>
            </a:r>
            <a:endParaRPr lang="en-US" altLang="en-US" sz="3000" b="1"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C236B-C2B0-71FA-C55E-5FC56664D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20" y="1185921"/>
            <a:ext cx="7886700" cy="4351338"/>
          </a:xfrm>
        </p:spPr>
        <p:txBody>
          <a:bodyPr/>
          <a:lstStyle/>
          <a:p>
            <a:r>
              <a:rPr lang="it-IT" sz="2400">
                <a:cs typeface="Calibri"/>
              </a:rPr>
              <a:t>A Dicembre 2022, AICS Roma ha condiviso un nuovo modello per la Rendicontazione delle iniziative (sia promossi che affidati)</a:t>
            </a:r>
          </a:p>
          <a:p>
            <a:r>
              <a:rPr lang="it-IT" sz="2400">
                <a:cs typeface="Calibri"/>
              </a:rPr>
              <a:t>Il modello offre preziosi linee guida sul come gestire la rendicontazione e viene con ulteriori Allegati connessi al Piano Finanziario ed al lavoro del revisore esterno</a:t>
            </a:r>
          </a:p>
          <a:p>
            <a:r>
              <a:rPr lang="it-IT" sz="2400">
                <a:cs typeface="Calibri"/>
              </a:rPr>
              <a:t>Viene anche introdotto il nuovo Documento Unico di Progetto (DUP)</a:t>
            </a:r>
          </a:p>
          <a:p>
            <a:r>
              <a:rPr lang="it-IT" sz="2400">
                <a:cs typeface="Calibri"/>
              </a:rPr>
              <a:t>Viene aggiornato il manuale di gestione (utilizza come base il precedente manuale di gestione e rendicontazione utlilizzato in bandi affidati passai e aggiornato in luce del nuovo manuale di rendicontazione)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F36253-1FE8-E0BC-40FF-35C331D36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3BD76D-F43C-4646-AD9D-88C014C7AF9D}" type="slidenum">
              <a:rPr lang="it-IT" altLang="it-IT"/>
              <a:pPr>
                <a:defRPr/>
              </a:pPr>
              <a:t>14</a:t>
            </a:fld>
            <a:endParaRPr lang="it-IT" altLang="it-IT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D255B51-EB3B-F9DB-5917-EE01A47D40CC}"/>
              </a:ext>
            </a:extLst>
          </p:cNvPr>
          <p:cNvSpPr txBox="1">
            <a:spLocks/>
          </p:cNvSpPr>
          <p:nvPr/>
        </p:nvSpPr>
        <p:spPr bwMode="auto">
          <a:xfrm>
            <a:off x="1253126" y="65088"/>
            <a:ext cx="5997104" cy="101441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it-IT" altLang="en-US" sz="3000" b="1">
                <a:latin typeface="+mn-lt"/>
              </a:rPr>
              <a:t>Nuovo manuale di Rendicontazione e nuovi allegati, cosa cambia?</a:t>
            </a:r>
            <a:endParaRPr lang="en-US" altLang="en-US" sz="3000" b="1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7458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713DA3-BDED-4C8E-0E93-B958E4E5A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3BD76D-F43C-4646-AD9D-88C014C7AF9D}" type="slidenum">
              <a:rPr lang="it-IT" altLang="it-IT"/>
              <a:pPr>
                <a:defRPr/>
              </a:pPr>
              <a:t>15</a:t>
            </a:fld>
            <a:endParaRPr lang="it-IT" altLang="it-IT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847B4EB-BEAA-646D-F28F-B0EDB79DE6B7}"/>
              </a:ext>
            </a:extLst>
          </p:cNvPr>
          <p:cNvSpPr txBox="1">
            <a:spLocks/>
          </p:cNvSpPr>
          <p:nvPr/>
        </p:nvSpPr>
        <p:spPr bwMode="auto">
          <a:xfrm>
            <a:off x="1516534" y="65088"/>
            <a:ext cx="5649029" cy="101441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it-IT" altLang="en-US" sz="3000" b="1">
                <a:latin typeface="+mn-lt"/>
              </a:rPr>
              <a:t>Come sarà il nuovo pacchetto</a:t>
            </a:r>
            <a:endParaRPr lang="en-US" altLang="en-US" sz="3000" b="1">
              <a:latin typeface="+mn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880970F-8783-F2B7-0F60-4FE0D3C25F05}"/>
              </a:ext>
            </a:extLst>
          </p:cNvPr>
          <p:cNvSpPr/>
          <p:nvPr/>
        </p:nvSpPr>
        <p:spPr>
          <a:xfrm>
            <a:off x="2285999" y="2481203"/>
            <a:ext cx="1081851" cy="2634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8C43F1-3AD2-3273-9517-62ED5A324D65}"/>
              </a:ext>
            </a:extLst>
          </p:cNvPr>
          <p:cNvSpPr/>
          <p:nvPr/>
        </p:nvSpPr>
        <p:spPr>
          <a:xfrm>
            <a:off x="2786944" y="2975092"/>
            <a:ext cx="225777" cy="225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B87B3E-C047-031D-F5D9-51F6545FF6B3}"/>
              </a:ext>
            </a:extLst>
          </p:cNvPr>
          <p:cNvSpPr/>
          <p:nvPr/>
        </p:nvSpPr>
        <p:spPr>
          <a:xfrm>
            <a:off x="1904999" y="3762962"/>
            <a:ext cx="141111" cy="1693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85C916-532B-00EB-45C0-E62922B64F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91" y="808990"/>
            <a:ext cx="6988159" cy="5907944"/>
          </a:xfrm>
          <a:prstGeom prst="rect">
            <a:avLst/>
          </a:prstGeom>
        </p:spPr>
      </p:pic>
      <p:pic>
        <p:nvPicPr>
          <p:cNvPr id="8" name="Picture 8" descr="Text&#10;&#10;Description automatically generated">
            <a:extLst>
              <a:ext uri="{FF2B5EF4-FFF2-40B4-BE49-F238E27FC236}">
                <a16:creationId xmlns:a16="http://schemas.microsoft.com/office/drawing/2014/main" id="{097400E0-971E-6CE8-9EF4-58DBE974CA6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398" b="11765"/>
          <a:stretch/>
        </p:blipFill>
        <p:spPr>
          <a:xfrm>
            <a:off x="6210770" y="5932499"/>
            <a:ext cx="2470409" cy="53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742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628F8-5A4A-E0A0-2195-04DA27C42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37353"/>
            <a:ext cx="7886700" cy="435133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it-IT" sz="2400">
                <a:ea typeface="Calibri" panose="020F0502020204030204" pitchFamily="34" charset="0"/>
              </a:rPr>
              <a:t>Ogni</a:t>
            </a:r>
            <a:r>
              <a:rPr lang="it-IT" sz="2400" spc="-20">
                <a:ea typeface="Calibri" panose="020F0502020204030204" pitchFamily="34" charset="0"/>
              </a:rPr>
              <a:t> </a:t>
            </a:r>
            <a:r>
              <a:rPr lang="it-IT" sz="2400">
                <a:ea typeface="Calibri" panose="020F0502020204030204" pitchFamily="34" charset="0"/>
              </a:rPr>
              <a:t>richiesta</a:t>
            </a:r>
            <a:r>
              <a:rPr lang="it-IT" sz="2400" spc="-15">
                <a:ea typeface="Calibri" panose="020F0502020204030204" pitchFamily="34" charset="0"/>
              </a:rPr>
              <a:t> </a:t>
            </a:r>
            <a:r>
              <a:rPr lang="it-IT" sz="2400">
                <a:ea typeface="Calibri" panose="020F0502020204030204" pitchFamily="34" charset="0"/>
              </a:rPr>
              <a:t>di</a:t>
            </a:r>
            <a:r>
              <a:rPr lang="it-IT" sz="2400" spc="-5">
                <a:ea typeface="Calibri" panose="020F0502020204030204" pitchFamily="34" charset="0"/>
              </a:rPr>
              <a:t> </a:t>
            </a:r>
            <a:r>
              <a:rPr lang="it-IT" sz="2400">
                <a:ea typeface="Calibri" panose="020F0502020204030204" pitchFamily="34" charset="0"/>
              </a:rPr>
              <a:t>chiarimento</a:t>
            </a:r>
            <a:r>
              <a:rPr lang="it-IT" sz="2400" spc="-20">
                <a:ea typeface="Calibri" panose="020F0502020204030204" pitchFamily="34" charset="0"/>
              </a:rPr>
              <a:t> </a:t>
            </a:r>
            <a:r>
              <a:rPr lang="it-IT" sz="2400">
                <a:ea typeface="Calibri" panose="020F0502020204030204" pitchFamily="34" charset="0"/>
              </a:rPr>
              <a:t>potrà</a:t>
            </a:r>
            <a:r>
              <a:rPr lang="it-IT" sz="2400" spc="-5">
                <a:ea typeface="Calibri" panose="020F0502020204030204" pitchFamily="34" charset="0"/>
              </a:rPr>
              <a:t> </a:t>
            </a:r>
            <a:r>
              <a:rPr lang="it-IT" sz="2400">
                <a:ea typeface="Calibri" panose="020F0502020204030204" pitchFamily="34" charset="0"/>
              </a:rPr>
              <a:t>essere</a:t>
            </a:r>
            <a:r>
              <a:rPr lang="it-IT" sz="2400" spc="-15">
                <a:ea typeface="Calibri" panose="020F0502020204030204" pitchFamily="34" charset="0"/>
              </a:rPr>
              <a:t> </a:t>
            </a:r>
            <a:r>
              <a:rPr lang="it-IT" sz="2400">
                <a:ea typeface="Calibri" panose="020F0502020204030204" pitchFamily="34" charset="0"/>
              </a:rPr>
              <a:t>rivolta</a:t>
            </a:r>
            <a:r>
              <a:rPr lang="it-IT" sz="2400" spc="-15">
                <a:ea typeface="Calibri" panose="020F0502020204030204" pitchFamily="34" charset="0"/>
              </a:rPr>
              <a:t> </a:t>
            </a:r>
            <a:r>
              <a:rPr lang="it-IT" sz="2400">
                <a:ea typeface="Calibri" panose="020F0502020204030204" pitchFamily="34" charset="0"/>
              </a:rPr>
              <a:t>al</a:t>
            </a:r>
            <a:r>
              <a:rPr lang="it-IT" sz="2400" spc="-15">
                <a:ea typeface="Calibri" panose="020F0502020204030204" pitchFamily="34" charset="0"/>
              </a:rPr>
              <a:t> </a:t>
            </a:r>
            <a:r>
              <a:rPr lang="it-IT" sz="2400">
                <a:ea typeface="Calibri" panose="020F0502020204030204" pitchFamily="34" charset="0"/>
              </a:rPr>
              <a:t>seguente</a:t>
            </a:r>
            <a:r>
              <a:rPr lang="it-IT" sz="2400" spc="-15">
                <a:ea typeface="Calibri" panose="020F0502020204030204" pitchFamily="34" charset="0"/>
              </a:rPr>
              <a:t> </a:t>
            </a:r>
            <a:r>
              <a:rPr lang="it-IT" sz="2400">
                <a:ea typeface="Calibri" panose="020F0502020204030204" pitchFamily="34" charset="0"/>
              </a:rPr>
              <a:t>indirizzo</a:t>
            </a:r>
            <a:r>
              <a:rPr lang="it-IT" sz="2400" spc="-10">
                <a:ea typeface="Calibri" panose="020F0502020204030204" pitchFamily="34" charset="0"/>
              </a:rPr>
              <a:t> </a:t>
            </a:r>
            <a:r>
              <a:rPr lang="it-IT" sz="2400">
                <a:ea typeface="Calibri" panose="020F0502020204030204" pitchFamily="34" charset="0"/>
              </a:rPr>
              <a:t>di</a:t>
            </a:r>
            <a:r>
              <a:rPr lang="it-IT" sz="2400" spc="-5">
                <a:ea typeface="Calibri" panose="020F0502020204030204" pitchFamily="34" charset="0"/>
              </a:rPr>
              <a:t> </a:t>
            </a:r>
            <a:r>
              <a:rPr lang="it-IT" sz="2400">
                <a:ea typeface="Calibri" panose="020F0502020204030204" pitchFamily="34" charset="0"/>
              </a:rPr>
              <a:t>posta</a:t>
            </a:r>
            <a:r>
              <a:rPr lang="it-IT" sz="2400" spc="-5">
                <a:ea typeface="Calibri" panose="020F0502020204030204" pitchFamily="34" charset="0"/>
              </a:rPr>
              <a:t> </a:t>
            </a:r>
            <a:r>
              <a:rPr lang="it-IT" sz="2400">
                <a:ea typeface="Calibri" panose="020F0502020204030204" pitchFamily="34" charset="0"/>
              </a:rPr>
              <a:t>elettronica</a:t>
            </a:r>
            <a:r>
              <a:rPr lang="it-IT" sz="2400" spc="-5">
                <a:ea typeface="Calibri" panose="020F0502020204030204" pitchFamily="34" charset="0"/>
              </a:rPr>
              <a:t> </a:t>
            </a:r>
            <a:r>
              <a:rPr lang="it-IT" sz="2400">
                <a:ea typeface="Calibri" panose="020F0502020204030204" pitchFamily="34" charset="0"/>
              </a:rPr>
              <a:t>certificata</a:t>
            </a:r>
            <a:r>
              <a:rPr lang="it-IT" sz="2400" spc="-20">
                <a:ea typeface="Calibri" panose="020F0502020204030204" pitchFamily="34" charset="0"/>
              </a:rPr>
              <a:t> </a:t>
            </a:r>
            <a:r>
              <a:rPr lang="it-IT" sz="2400">
                <a:ea typeface="Calibri" panose="020F0502020204030204" pitchFamily="34" charset="0"/>
              </a:rPr>
              <a:t>(PEC):</a:t>
            </a:r>
            <a:endParaRPr lang="en-US" sz="2400">
              <a:ea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it-IT" sz="2400" b="1" u="sng">
                <a:solidFill>
                  <a:srgbClr val="0462C1"/>
                </a:solidFill>
                <a:ea typeface="Calibri" panose="020F0502020204030204" pitchFamily="34" charset="0"/>
                <a:hlinkClick r:id="rId2"/>
              </a:rPr>
              <a:t>maputo@pec.aics.gov.it</a:t>
            </a:r>
            <a:endParaRPr lang="en-US" sz="2400">
              <a:ea typeface="Calibri" panose="020F0502020204030204" pitchFamily="34" charset="0"/>
            </a:endParaRPr>
          </a:p>
          <a:p>
            <a:pPr marL="0" indent="0">
              <a:buNone/>
              <a:defRPr/>
            </a:pPr>
            <a:r>
              <a:rPr lang="en-US" sz="2400" err="1"/>
              <a:t>Entro</a:t>
            </a:r>
            <a:r>
              <a:rPr lang="en-US" sz="2400"/>
              <a:t> il 12/05/2023 alle ore 18.00 (ora di Maputo)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40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it-IT" sz="2400">
                <a:ea typeface="Calibri" panose="020F0502020204030204" pitchFamily="34" charset="0"/>
              </a:rPr>
              <a:t>Le</a:t>
            </a:r>
            <a:r>
              <a:rPr lang="it-IT" sz="2400" spc="-15">
                <a:ea typeface="Calibri" panose="020F0502020204030204" pitchFamily="34" charset="0"/>
              </a:rPr>
              <a:t> </a:t>
            </a:r>
            <a:r>
              <a:rPr lang="it-IT" sz="2400">
                <a:ea typeface="Calibri" panose="020F0502020204030204" pitchFamily="34" charset="0"/>
              </a:rPr>
              <a:t>risposte</a:t>
            </a:r>
            <a:r>
              <a:rPr lang="it-IT" sz="2400" spc="-10">
                <a:ea typeface="Calibri" panose="020F0502020204030204" pitchFamily="34" charset="0"/>
              </a:rPr>
              <a:t> </a:t>
            </a:r>
            <a:r>
              <a:rPr lang="it-IT" sz="2400">
                <a:ea typeface="Calibri" panose="020F0502020204030204" pitchFamily="34" charset="0"/>
              </a:rPr>
              <a:t>alle</a:t>
            </a:r>
            <a:r>
              <a:rPr lang="it-IT" sz="2400" spc="-10">
                <a:ea typeface="Calibri" panose="020F0502020204030204" pitchFamily="34" charset="0"/>
              </a:rPr>
              <a:t> </a:t>
            </a:r>
            <a:r>
              <a:rPr lang="it-IT" sz="2400">
                <a:ea typeface="Calibri" panose="020F0502020204030204" pitchFamily="34" charset="0"/>
              </a:rPr>
              <a:t>richieste</a:t>
            </a:r>
            <a:r>
              <a:rPr lang="it-IT" sz="2400" spc="-5">
                <a:ea typeface="Calibri" panose="020F0502020204030204" pitchFamily="34" charset="0"/>
              </a:rPr>
              <a:t> </a:t>
            </a:r>
            <a:r>
              <a:rPr lang="it-IT" sz="2400">
                <a:ea typeface="Calibri" panose="020F0502020204030204" pitchFamily="34" charset="0"/>
              </a:rPr>
              <a:t>di</a:t>
            </a:r>
            <a:r>
              <a:rPr lang="it-IT" sz="2400" spc="10">
                <a:ea typeface="Calibri" panose="020F0502020204030204" pitchFamily="34" charset="0"/>
              </a:rPr>
              <a:t> </a:t>
            </a:r>
            <a:r>
              <a:rPr lang="it-IT" sz="2400">
                <a:ea typeface="Calibri" panose="020F0502020204030204" pitchFamily="34" charset="0"/>
              </a:rPr>
              <a:t>chiarimento</a:t>
            </a:r>
            <a:r>
              <a:rPr lang="it-IT" sz="2400" spc="-5">
                <a:ea typeface="Calibri" panose="020F0502020204030204" pitchFamily="34" charset="0"/>
              </a:rPr>
              <a:t> </a:t>
            </a:r>
            <a:r>
              <a:rPr lang="it-IT" sz="2400">
                <a:ea typeface="Calibri" panose="020F0502020204030204" pitchFamily="34" charset="0"/>
              </a:rPr>
              <a:t>verranno</a:t>
            </a:r>
            <a:r>
              <a:rPr lang="it-IT" sz="2400" spc="-10">
                <a:ea typeface="Calibri" panose="020F0502020204030204" pitchFamily="34" charset="0"/>
              </a:rPr>
              <a:t> </a:t>
            </a:r>
            <a:r>
              <a:rPr lang="it-IT" sz="2400">
                <a:ea typeface="Calibri" panose="020F0502020204030204" pitchFamily="34" charset="0"/>
              </a:rPr>
              <a:t>fornite</a:t>
            </a:r>
            <a:r>
              <a:rPr lang="it-IT" sz="2400" spc="-10">
                <a:ea typeface="Calibri" panose="020F0502020204030204" pitchFamily="34" charset="0"/>
              </a:rPr>
              <a:t> </a:t>
            </a:r>
            <a:r>
              <a:rPr lang="it-IT" sz="2400">
                <a:ea typeface="Calibri" panose="020F0502020204030204" pitchFamily="34" charset="0"/>
              </a:rPr>
              <a:t>entro</a:t>
            </a:r>
            <a:r>
              <a:rPr lang="it-IT" sz="2400" spc="-20">
                <a:ea typeface="Calibri" panose="020F0502020204030204" pitchFamily="34" charset="0"/>
              </a:rPr>
              <a:t> </a:t>
            </a:r>
            <a:r>
              <a:rPr lang="it-IT" sz="2400">
                <a:ea typeface="Calibri" panose="020F0502020204030204" pitchFamily="34" charset="0"/>
              </a:rPr>
              <a:t>e</a:t>
            </a:r>
            <a:r>
              <a:rPr lang="it-IT" sz="2400" spc="-10">
                <a:ea typeface="Calibri" panose="020F0502020204030204" pitchFamily="34" charset="0"/>
              </a:rPr>
              <a:t> </a:t>
            </a:r>
            <a:r>
              <a:rPr lang="it-IT" sz="2400">
                <a:ea typeface="Calibri" panose="020F0502020204030204" pitchFamily="34" charset="0"/>
              </a:rPr>
              <a:t>non</a:t>
            </a:r>
            <a:r>
              <a:rPr lang="it-IT" sz="2400" spc="5">
                <a:ea typeface="Calibri" panose="020F0502020204030204" pitchFamily="34" charset="0"/>
              </a:rPr>
              <a:t> </a:t>
            </a:r>
            <a:r>
              <a:rPr lang="it-IT" sz="2400">
                <a:ea typeface="Calibri" panose="020F0502020204030204" pitchFamily="34" charset="0"/>
              </a:rPr>
              <a:t>oltre</a:t>
            </a:r>
            <a:r>
              <a:rPr lang="it-IT" sz="2400" spc="-10">
                <a:ea typeface="Calibri" panose="020F0502020204030204" pitchFamily="34" charset="0"/>
              </a:rPr>
              <a:t> </a:t>
            </a:r>
            <a:r>
              <a:rPr lang="it-IT" sz="2400">
                <a:ea typeface="Calibri" panose="020F0502020204030204" pitchFamily="34" charset="0"/>
              </a:rPr>
              <a:t>il</a:t>
            </a:r>
            <a:r>
              <a:rPr lang="it-IT" sz="2400" spc="-20">
                <a:ea typeface="Calibri" panose="020F0502020204030204" pitchFamily="34" charset="0"/>
              </a:rPr>
              <a:t> </a:t>
            </a:r>
            <a:r>
              <a:rPr lang="it-IT" sz="2400">
                <a:ea typeface="Calibri" panose="020F0502020204030204" pitchFamily="34" charset="0"/>
              </a:rPr>
              <a:t>26/05/2023 attraverso la pubblicazione delle FAQ sul sito instituzionale.</a:t>
            </a:r>
            <a:endParaRPr lang="en-US" sz="2400"/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5DCF4B57-B485-6490-F5A0-59A87D253B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363B4BC-C960-449F-8475-A8A1C29550FF}" type="slidenum">
              <a:rPr lang="it-IT" altLang="it-IT" smtClean="0">
                <a:solidFill>
                  <a:srgbClr val="898989"/>
                </a:solidFill>
              </a:rPr>
              <a:pPr/>
              <a:t>16</a:t>
            </a:fld>
            <a:endParaRPr lang="it-IT" altLang="it-IT">
              <a:solidFill>
                <a:srgbClr val="898989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FC08CA4-F199-E76B-0816-F3A5FC394D74}"/>
              </a:ext>
            </a:extLst>
          </p:cNvPr>
          <p:cNvSpPr txBox="1">
            <a:spLocks/>
          </p:cNvSpPr>
          <p:nvPr/>
        </p:nvSpPr>
        <p:spPr bwMode="auto">
          <a:xfrm>
            <a:off x="1358900" y="65088"/>
            <a:ext cx="5867400" cy="101441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en-US" sz="3000" b="1">
                <a:latin typeface="+mn-lt"/>
              </a:rPr>
              <a:t>Come richiedere informazioni </a:t>
            </a:r>
            <a:r>
              <a:rPr lang="it-IT" altLang="en-US" sz="1800" b="1">
                <a:solidFill>
                  <a:srgbClr val="FF0000"/>
                </a:solidFill>
                <a:latin typeface="+mn-lt"/>
              </a:rPr>
              <a:t>(Art. 14)</a:t>
            </a:r>
            <a:endParaRPr lang="en-US" altLang="en-US" sz="3000" b="1">
              <a:latin typeface="+mn-lt"/>
            </a:endParaRPr>
          </a:p>
        </p:txBody>
      </p:sp>
      <p:pic>
        <p:nvPicPr>
          <p:cNvPr id="18437" name="Picture 2" descr="Frequently asked questions - West Jessamine High School">
            <a:extLst>
              <a:ext uri="{FF2B5EF4-FFF2-40B4-BE49-F238E27FC236}">
                <a16:creationId xmlns:a16="http://schemas.microsoft.com/office/drawing/2014/main" id="{2A66D325-1B6C-63B5-DC5D-69044A766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12" y="4550114"/>
            <a:ext cx="284797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>
            <a:extLst>
              <a:ext uri="{FF2B5EF4-FFF2-40B4-BE49-F238E27FC236}">
                <a16:creationId xmlns:a16="http://schemas.microsoft.com/office/drawing/2014/main" id="{34E5538A-3FD7-61AC-7161-E2D53FF9C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75" y="2306638"/>
            <a:ext cx="7886700" cy="1323975"/>
          </a:xfrm>
        </p:spPr>
        <p:txBody>
          <a:bodyPr/>
          <a:lstStyle/>
          <a:p>
            <a:pPr algn="ctr">
              <a:defRPr/>
            </a:pPr>
            <a:r>
              <a:rPr lang="pt-PT" altLang="en-US" sz="4500" b="1">
                <a:latin typeface="+mn-lt"/>
              </a:rPr>
              <a:t>Grazie</a:t>
            </a:r>
            <a:br>
              <a:rPr lang="pt-PT" altLang="en-US" sz="4500" b="1">
                <a:latin typeface="+mn-lt"/>
              </a:rPr>
            </a:br>
            <a:br>
              <a:rPr lang="pt-PT" altLang="en-US" sz="4500" b="1">
                <a:latin typeface="+mn-lt"/>
              </a:rPr>
            </a:br>
            <a:br>
              <a:rPr lang="pt-PT" altLang="en-US" sz="4500" b="1">
                <a:latin typeface="+mn-lt"/>
              </a:rPr>
            </a:br>
            <a:r>
              <a:rPr lang="pt-PT" altLang="en-US" sz="4500" b="1">
                <a:latin typeface="+mn-lt"/>
              </a:rPr>
              <a:t>Buon Lavoro!</a:t>
            </a:r>
            <a:endParaRPr lang="en-GB" altLang="en-US" sz="4500" b="1">
              <a:latin typeface="+mn-lt"/>
            </a:endParaRPr>
          </a:p>
        </p:txBody>
      </p:sp>
      <p:sp>
        <p:nvSpPr>
          <p:cNvPr id="19459" name="Slide Number Placeholder 1">
            <a:extLst>
              <a:ext uri="{FF2B5EF4-FFF2-40B4-BE49-F238E27FC236}">
                <a16:creationId xmlns:a16="http://schemas.microsoft.com/office/drawing/2014/main" id="{34ACFC89-ADD7-37FF-8930-89B19FCC3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774B8C15-7023-4B7B-A6D3-7D71FACBAADE}" type="slidenum">
              <a:rPr lang="it-IT" altLang="it-IT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17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>
            <a:extLst>
              <a:ext uri="{FF2B5EF4-FFF2-40B4-BE49-F238E27FC236}">
                <a16:creationId xmlns:a16="http://schemas.microsoft.com/office/drawing/2014/main" id="{31157E5E-492B-57FD-307A-D34859E3D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887413"/>
            <a:ext cx="7886700" cy="5208587"/>
          </a:xfrm>
        </p:spPr>
        <p:txBody>
          <a:bodyPr/>
          <a:lstStyle/>
          <a:p>
            <a:pPr marL="109538" algn="just">
              <a:lnSpc>
                <a:spcPct val="115000"/>
              </a:lnSpc>
              <a:spcBef>
                <a:spcPct val="0"/>
              </a:spcBef>
            </a:pPr>
            <a:r>
              <a:rPr lang="pt-PT" altLang="en-US" sz="2400" b="1">
                <a:latin typeface="Calibri Light" panose="020F0302020204030204" pitchFamily="34" charset="0"/>
                <a:cs typeface="Calibri Light" panose="020F0302020204030204" pitchFamily="34" charset="0"/>
              </a:rPr>
              <a:t>Titolo: </a:t>
            </a:r>
            <a:r>
              <a:rPr lang="pt-PT" altLang="en-US" sz="2400">
                <a:latin typeface="Calibri Light" panose="020F0302020204030204" pitchFamily="34" charset="0"/>
                <a:cs typeface="Calibri Light" panose="020F0302020204030204" pitchFamily="34" charset="0"/>
              </a:rPr>
              <a:t>“Prevenção e controlo das doenças não transmissíveis - AID.12672/01/1” </a:t>
            </a:r>
            <a:r>
              <a:rPr lang="it-IT" altLang="en-US" sz="240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marL="109538" algn="just">
              <a:lnSpc>
                <a:spcPct val="115000"/>
              </a:lnSpc>
              <a:spcBef>
                <a:spcPct val="0"/>
              </a:spcBef>
            </a:pPr>
            <a:r>
              <a:rPr lang="pt-PT" altLang="en-US" sz="2400" b="1">
                <a:latin typeface="Calibri Light" panose="020F0302020204030204" pitchFamily="34" charset="0"/>
                <a:cs typeface="Calibri Light" panose="020F0302020204030204" pitchFamily="34" charset="0"/>
              </a:rPr>
              <a:t>Budget: </a:t>
            </a:r>
            <a:r>
              <a:rPr lang="pt-PT" altLang="en-US" sz="2400">
                <a:latin typeface="Calibri Light" panose="020F0302020204030204" pitchFamily="34" charset="0"/>
                <a:cs typeface="Calibri Light" panose="020F0302020204030204" pitchFamily="34" charset="0"/>
              </a:rPr>
              <a:t>Euro 5.000.000 </a:t>
            </a:r>
          </a:p>
          <a:p>
            <a:pPr marL="109538" algn="just"/>
            <a:r>
              <a:rPr lang="pt-PT" altLang="en-US" sz="2400" b="1">
                <a:latin typeface="Calibri Light" panose="020F0302020204030204" pitchFamily="34" charset="0"/>
                <a:cs typeface="Calibri Light" panose="020F0302020204030204" pitchFamily="34" charset="0"/>
              </a:rPr>
              <a:t>Localizzazione: </a:t>
            </a:r>
            <a:r>
              <a:rPr lang="pt-PT" altLang="en-US" sz="2400">
                <a:latin typeface="Calibri Light" panose="020F0302020204030204" pitchFamily="34" charset="0"/>
                <a:cs typeface="Calibri Light" panose="020F0302020204030204" pitchFamily="34" charset="0"/>
              </a:rPr>
              <a:t>Provincia di Zambezia, Maputo e Sofala  </a:t>
            </a:r>
          </a:p>
          <a:p>
            <a:pPr marL="109538" algn="just"/>
            <a:r>
              <a:rPr lang="pt-PT" altLang="en-US" sz="2400" b="1">
                <a:latin typeface="Calibri Light" panose="020F0302020204030204" pitchFamily="34" charset="0"/>
                <a:cs typeface="Calibri Light" panose="020F0302020204030204" pitchFamily="34" charset="0"/>
              </a:rPr>
              <a:t>Partner Istituzionali: </a:t>
            </a:r>
            <a:r>
              <a:rPr lang="pt-PT" altLang="en-US" sz="2400">
                <a:latin typeface="Calibri Light" panose="020F0302020204030204" pitchFamily="34" charset="0"/>
                <a:cs typeface="Calibri Light" panose="020F0302020204030204" pitchFamily="34" charset="0"/>
              </a:rPr>
              <a:t>MISAU, DPS, SDSMAS</a:t>
            </a:r>
          </a:p>
        </p:txBody>
      </p:sp>
      <p:sp>
        <p:nvSpPr>
          <p:cNvPr id="6147" name="Slide Number Placeholder 1">
            <a:extLst>
              <a:ext uri="{FF2B5EF4-FFF2-40B4-BE49-F238E27FC236}">
                <a16:creationId xmlns:a16="http://schemas.microsoft.com/office/drawing/2014/main" id="{7B58669E-B364-A22C-D54B-5DF6851A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A66F245-7821-4D24-806B-7F0DDDC0A9E3}" type="slidenum">
              <a:rPr lang="it-IT" altLang="it-IT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pic>
        <p:nvPicPr>
          <p:cNvPr id="6148" name="Picture 7" descr="O QUE NAO FAZER O QUE FAZER">
            <a:extLst>
              <a:ext uri="{FF2B5EF4-FFF2-40B4-BE49-F238E27FC236}">
                <a16:creationId xmlns:a16="http://schemas.microsoft.com/office/drawing/2014/main" id="{E21B5F8D-EA37-536B-D45A-59C0A282CE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3502025"/>
            <a:ext cx="2028825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9" descr="Agenzia italiana per la cooperazione allo sviluppo - Wikipedia">
            <a:extLst>
              <a:ext uri="{FF2B5EF4-FFF2-40B4-BE49-F238E27FC236}">
                <a16:creationId xmlns:a16="http://schemas.microsoft.com/office/drawing/2014/main" id="{29FC8D11-933D-ED6B-7FFD-E1A7CB71A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263" y="4008438"/>
            <a:ext cx="1609725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3" descr="Partnership Icon Gráfico por Junjun123 · Creative Fabrica">
            <a:extLst>
              <a:ext uri="{FF2B5EF4-FFF2-40B4-BE49-F238E27FC236}">
                <a16:creationId xmlns:a16="http://schemas.microsoft.com/office/drawing/2014/main" id="{CE8BE766-D462-CBF3-25A3-0F9AF4943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975" y="4105275"/>
            <a:ext cx="1698625" cy="113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itle 3">
            <a:extLst>
              <a:ext uri="{FF2B5EF4-FFF2-40B4-BE49-F238E27FC236}">
                <a16:creationId xmlns:a16="http://schemas.microsoft.com/office/drawing/2014/main" id="{766BAFD6-4840-B3AA-406A-099DC4638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79388"/>
            <a:ext cx="7886700" cy="1327151"/>
          </a:xfrm>
        </p:spPr>
        <p:txBody>
          <a:bodyPr/>
          <a:lstStyle/>
          <a:p>
            <a:pPr algn="ctr"/>
            <a:r>
              <a:rPr lang="pt-PT" altLang="en-US" sz="3600" b="1"/>
              <a:t>Il Programma</a:t>
            </a:r>
            <a:endParaRPr lang="en-GB" altLang="en-US" sz="36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>
            <a:extLst>
              <a:ext uri="{FF2B5EF4-FFF2-40B4-BE49-F238E27FC236}">
                <a16:creationId xmlns:a16="http://schemas.microsoft.com/office/drawing/2014/main" id="{12FD6A37-CF87-7D50-9BB2-3E79D5ADA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AF7B614-C956-4786-A973-296FF00DF29D}" type="slidenum">
              <a:rPr lang="it-IT" altLang="it-IT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0ECB6051-ED7A-D141-22E6-15DFCD834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949325"/>
            <a:ext cx="5280025" cy="5146675"/>
          </a:xfrm>
        </p:spPr>
        <p:txBody>
          <a:bodyPr/>
          <a:lstStyle/>
          <a:p>
            <a:pPr marL="109538" algn="just">
              <a:lnSpc>
                <a:spcPct val="115000"/>
              </a:lnSpc>
              <a:spcBef>
                <a:spcPct val="0"/>
              </a:spcBef>
            </a:pPr>
            <a:r>
              <a:rPr lang="pt-PT" altLang="en-US" sz="2400" b="1">
                <a:latin typeface="Calibri Light" panose="020F0302020204030204" pitchFamily="34" charset="0"/>
                <a:cs typeface="Calibri Light" panose="020F0302020204030204" pitchFamily="34" charset="0"/>
              </a:rPr>
              <a:t>Crescita del carico globale delle malattie non trasmissibili nel paese </a:t>
            </a:r>
          </a:p>
          <a:p>
            <a:pPr marL="109538" algn="just">
              <a:lnSpc>
                <a:spcPct val="115000"/>
              </a:lnSpc>
              <a:spcBef>
                <a:spcPct val="0"/>
              </a:spcBef>
            </a:pPr>
            <a:endParaRPr lang="pt-PT" altLang="en-US" sz="2400" b="1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09538" algn="just">
              <a:lnSpc>
                <a:spcPct val="115000"/>
              </a:lnSpc>
              <a:spcBef>
                <a:spcPct val="0"/>
              </a:spcBef>
            </a:pPr>
            <a:r>
              <a:rPr lang="pt-PT" altLang="en-US" sz="2400" b="1">
                <a:latin typeface="Calibri Light" panose="020F0302020204030204" pitchFamily="34" charset="0"/>
                <a:cs typeface="Calibri Light" panose="020F0302020204030204" pitchFamily="34" charset="0"/>
              </a:rPr>
              <a:t>Crescita demografica e innalzamento dell’età media</a:t>
            </a:r>
            <a:r>
              <a:rPr lang="pt-PT" altLang="en-US" sz="240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altLang="en-US" sz="240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marL="109538" algn="just">
              <a:lnSpc>
                <a:spcPct val="115000"/>
              </a:lnSpc>
              <a:spcBef>
                <a:spcPct val="0"/>
              </a:spcBef>
            </a:pPr>
            <a:endParaRPr lang="it-IT" altLang="en-US" sz="240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09538" algn="just">
              <a:lnSpc>
                <a:spcPct val="115000"/>
              </a:lnSpc>
              <a:spcBef>
                <a:spcPct val="0"/>
              </a:spcBef>
            </a:pPr>
            <a:r>
              <a:rPr lang="pt-PT" altLang="en-US" sz="2400" b="1">
                <a:latin typeface="Calibri Light" panose="020F0302020204030204" pitchFamily="34" charset="0"/>
                <a:cs typeface="Calibri Light" panose="020F0302020204030204" pitchFamily="34" charset="0"/>
              </a:rPr>
              <a:t>Aumento delle persone con disabilità</a:t>
            </a:r>
          </a:p>
          <a:p>
            <a:pPr marL="109538" algn="just">
              <a:lnSpc>
                <a:spcPct val="115000"/>
              </a:lnSpc>
              <a:spcBef>
                <a:spcPct val="0"/>
              </a:spcBef>
            </a:pPr>
            <a:endParaRPr lang="pt-PT" altLang="en-US" sz="240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09538" algn="just"/>
            <a:r>
              <a:rPr lang="pt-PT" altLang="en-US" sz="2400" b="1">
                <a:latin typeface="Calibri Light" panose="020F0302020204030204" pitchFamily="34" charset="0"/>
                <a:cs typeface="Calibri Light" panose="020F0302020204030204" pitchFamily="34" charset="0"/>
              </a:rPr>
              <a:t>Concentrazione sforzi sanitari su malattie trasmissibili</a:t>
            </a:r>
            <a:endParaRPr lang="pt-PT" altLang="en-US" sz="200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7172" name="Picture 15" descr="Ageing population: we're living longer, but are we healthier?">
            <a:extLst>
              <a:ext uri="{FF2B5EF4-FFF2-40B4-BE49-F238E27FC236}">
                <a16:creationId xmlns:a16="http://schemas.microsoft.com/office/drawing/2014/main" id="{FBEBC929-565E-71D2-9DB6-FCDE80CC04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1309688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7" descr="Regaining Momentum in the Fight against AIDS, Tuberculosis, and Malaria -  Management Sciences for Health">
            <a:extLst>
              <a:ext uri="{FF2B5EF4-FFF2-40B4-BE49-F238E27FC236}">
                <a16:creationId xmlns:a16="http://schemas.microsoft.com/office/drawing/2014/main" id="{760D6306-5116-32CC-9010-172B7EE8E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313" y="3289300"/>
            <a:ext cx="18446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itle 3">
            <a:extLst>
              <a:ext uri="{FF2B5EF4-FFF2-40B4-BE49-F238E27FC236}">
                <a16:creationId xmlns:a16="http://schemas.microsoft.com/office/drawing/2014/main" id="{409BF8A7-7D79-EDC5-2C27-061C6D49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79388"/>
            <a:ext cx="7886700" cy="1327151"/>
          </a:xfrm>
        </p:spPr>
        <p:txBody>
          <a:bodyPr/>
          <a:lstStyle/>
          <a:p>
            <a:pPr algn="ctr"/>
            <a:r>
              <a:rPr lang="pt-PT" altLang="en-US" sz="3600" b="1"/>
              <a:t>Sfide presenti nel territorio</a:t>
            </a:r>
            <a:endParaRPr lang="en-GB" altLang="en-US" sz="36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E3323-31AA-8023-539C-CF1D0B5B8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588" y="1003300"/>
            <a:ext cx="4316412" cy="222250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it-IT" sz="2400" b="1" u="sng">
                <a:latin typeface="+mj-lt"/>
              </a:rPr>
              <a:t>Obiettivo Generale: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it-IT" sz="2200" b="1"/>
              <a:t>Contribuire alla riduzione della morbilità, disabilità e mortalità per le principali DNT in Mozambico.</a:t>
            </a:r>
            <a:endParaRPr lang="pt-BR" sz="2200" b="1"/>
          </a:p>
        </p:txBody>
      </p:sp>
      <p:sp>
        <p:nvSpPr>
          <p:cNvPr id="8195" name="Slide Number Placeholder 1">
            <a:extLst>
              <a:ext uri="{FF2B5EF4-FFF2-40B4-BE49-F238E27FC236}">
                <a16:creationId xmlns:a16="http://schemas.microsoft.com/office/drawing/2014/main" id="{4F710213-EBD7-B180-D874-84DC3E302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CA82CFC4-3B27-4BA4-A9AD-D9B4380CF6A8}" type="slidenum">
              <a:rPr lang="it-IT" altLang="it-IT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4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8196" name="Content Placeholder 2">
            <a:extLst>
              <a:ext uri="{FF2B5EF4-FFF2-40B4-BE49-F238E27FC236}">
                <a16:creationId xmlns:a16="http://schemas.microsoft.com/office/drawing/2014/main" id="{511C630E-3EEA-126F-CC4F-70E044A72E64}"/>
              </a:ext>
            </a:extLst>
          </p:cNvPr>
          <p:cNvSpPr txBox="1">
            <a:spLocks/>
          </p:cNvSpPr>
          <p:nvPr/>
        </p:nvSpPr>
        <p:spPr bwMode="auto">
          <a:xfrm>
            <a:off x="3603625" y="3486150"/>
            <a:ext cx="5321300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pt-PT" altLang="en-US" sz="2400" b="1" u="sng">
                <a:latin typeface="Calibri Light" panose="020F0302020204030204" pitchFamily="34" charset="0"/>
                <a:cs typeface="Calibri Light" panose="020F0302020204030204" pitchFamily="34" charset="0"/>
              </a:rPr>
              <a:t>Obiettivo Specifico:</a:t>
            </a:r>
            <a:r>
              <a:rPr lang="pt-PT" altLang="en-US" sz="2400" b="1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it-IT" altLang="en-US" sz="2000"/>
              <a:t>Rafforzare la capacità del MISAU per il controllo delle DNT attraverso la prevenzione primaria, il miglioramento della diagnosi, del trattamento delle DNT e l’accesso a servizi di riabilitazione di base, con particolare attenzione alle persone con disabilità.</a:t>
            </a:r>
            <a:endParaRPr lang="en-US" altLang="en-US" sz="2000"/>
          </a:p>
        </p:txBody>
      </p:sp>
      <p:pic>
        <p:nvPicPr>
          <p:cNvPr id="8197" name="Picture 10" descr="Reduce. 🚫 Reuse. 🔂 Recycle. ♻ - Saint Louis City Recycles">
            <a:extLst>
              <a:ext uri="{FF2B5EF4-FFF2-40B4-BE49-F238E27FC236}">
                <a16:creationId xmlns:a16="http://schemas.microsoft.com/office/drawing/2014/main" id="{F87FCC78-56D2-9EA8-B89D-FAB452B09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995"/>
          <a:stretch>
            <a:fillRect/>
          </a:stretch>
        </p:blipFill>
        <p:spPr bwMode="auto">
          <a:xfrm>
            <a:off x="5202238" y="619125"/>
            <a:ext cx="1893887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2" descr="Support Center">
            <a:extLst>
              <a:ext uri="{FF2B5EF4-FFF2-40B4-BE49-F238E27FC236}">
                <a16:creationId xmlns:a16="http://schemas.microsoft.com/office/drawing/2014/main" id="{93BD63B7-244C-A902-F102-2826D92CFA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38" y="3841750"/>
            <a:ext cx="2049462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itle 3">
            <a:extLst>
              <a:ext uri="{FF2B5EF4-FFF2-40B4-BE49-F238E27FC236}">
                <a16:creationId xmlns:a16="http://schemas.microsoft.com/office/drawing/2014/main" id="{22F8B7AD-2B78-C880-B3B0-58AB0E610C77}"/>
              </a:ext>
            </a:extLst>
          </p:cNvPr>
          <p:cNvSpPr txBox="1">
            <a:spLocks/>
          </p:cNvSpPr>
          <p:nvPr/>
        </p:nvSpPr>
        <p:spPr bwMode="auto">
          <a:xfrm>
            <a:off x="628650" y="-179388"/>
            <a:ext cx="7886700" cy="132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PT" altLang="en-US" sz="3600" b="1">
                <a:latin typeface="Calibri Light" panose="020F0302020204030204" pitchFamily="34" charset="0"/>
              </a:rPr>
              <a:t>Obiettivi</a:t>
            </a:r>
            <a:endParaRPr lang="en-GB" altLang="en-US" sz="3600" b="1">
              <a:latin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>
            <a:extLst>
              <a:ext uri="{FF2B5EF4-FFF2-40B4-BE49-F238E27FC236}">
                <a16:creationId xmlns:a16="http://schemas.microsoft.com/office/drawing/2014/main" id="{B518D4A1-47E3-E628-2F7E-BABCD41D2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71881A7C-5405-4031-8104-A0EC1F6F9F63}" type="slidenum">
              <a:rPr lang="it-IT" altLang="it-IT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15EA8FA4-4E92-50C4-7856-E6C984ED1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71538"/>
            <a:ext cx="7886700" cy="4351337"/>
          </a:xfrm>
        </p:spPr>
        <p:txBody>
          <a:bodyPr/>
          <a:lstStyle/>
          <a:p>
            <a:pPr algn="just"/>
            <a:r>
              <a:rPr lang="it-IT" altLang="en-US" sz="2400"/>
              <a:t>R1- L'esposizione ai fattori di rischio per le DNT, attraverso la sensibilizzazione inclusiva sui fattori di rischio e modalità di prevenzione e la promozione dei servizi preventivi di screening a livello comunitario, è ridotta. </a:t>
            </a:r>
          </a:p>
          <a:p>
            <a:pPr algn="just"/>
            <a:r>
              <a:rPr lang="it-IT" altLang="en-US" sz="2400"/>
              <a:t>R2 - La disponibilità, accessibilità e qualità dei servizi di prevenzione, diagnosi, trattamento e riabilitazione delle principali DNT a livello dei servizi sanitari di base presso le 3 Province sede di intervento (Sofala, Zambesia e Maputo), con un focus sulle persone con disabilità, è aumentata. </a:t>
            </a:r>
          </a:p>
          <a:p>
            <a:pPr algn="just"/>
            <a:r>
              <a:rPr lang="it-IT" altLang="en-US" sz="2400"/>
              <a:t>R3 – Il sistema di sorveglianza epidemiologica, monitoraggio e valutazione sulle DNT e l’integrazione dello stesso nel Sistema Informativo per la Salute (SIS) presso le unità sanitarie e i distretti di intervento nelle 3 Province (Sofala, Zambezia e Maputo) è potenziato.</a:t>
            </a:r>
            <a:endParaRPr lang="en-US" altLang="en-US"/>
          </a:p>
        </p:txBody>
      </p:sp>
      <p:sp>
        <p:nvSpPr>
          <p:cNvPr id="9220" name="Title 3">
            <a:extLst>
              <a:ext uri="{FF2B5EF4-FFF2-40B4-BE49-F238E27FC236}">
                <a16:creationId xmlns:a16="http://schemas.microsoft.com/office/drawing/2014/main" id="{F66E7CEA-0647-A391-88CE-08C6FC43F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79388"/>
            <a:ext cx="7886700" cy="1327151"/>
          </a:xfrm>
        </p:spPr>
        <p:txBody>
          <a:bodyPr/>
          <a:lstStyle/>
          <a:p>
            <a:pPr algn="ctr"/>
            <a:r>
              <a:rPr lang="pt-PT" altLang="en-US" sz="3600" b="1"/>
              <a:t>Risultati Attesi</a:t>
            </a:r>
            <a:endParaRPr lang="en-GB" altLang="en-US" sz="36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>
            <a:extLst>
              <a:ext uri="{FF2B5EF4-FFF2-40B4-BE49-F238E27FC236}">
                <a16:creationId xmlns:a16="http://schemas.microsoft.com/office/drawing/2014/main" id="{2BAEC36D-C9E0-1F8E-6554-0EC97F38B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E0C90091-726C-4068-BE03-8F4E1DEC1A7A}" type="slidenum">
              <a:rPr lang="it-IT" altLang="it-IT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ADDDA8-F15F-85A8-6B66-2635CB0700BC}"/>
              </a:ext>
            </a:extLst>
          </p:cNvPr>
          <p:cNvSpPr/>
          <p:nvPr/>
        </p:nvSpPr>
        <p:spPr>
          <a:xfrm>
            <a:off x="354013" y="242888"/>
            <a:ext cx="5662612" cy="25431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pt-BR" sz="2500" b="1">
                <a:cs typeface="Times New Roman" panose="02020603050405020304" pitchFamily="18" charset="0"/>
              </a:rPr>
              <a:t>Beneficiari diretti e indiretti: </a:t>
            </a:r>
          </a:p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it-IT" sz="2500">
                <a:ea typeface="Calibri" panose="020F0502020204030204" pitchFamily="34" charset="0"/>
                <a:cs typeface="Times New Roman" panose="02020603050405020304" pitchFamily="18" charset="0"/>
              </a:rPr>
              <a:t>Persone</a:t>
            </a:r>
            <a:endParaRPr lang="en-US" sz="25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it-IT" sz="2500">
                <a:ea typeface="Calibri" panose="020F0502020204030204" pitchFamily="34" charset="0"/>
                <a:cs typeface="Times New Roman" panose="02020603050405020304" pitchFamily="18" charset="0"/>
              </a:rPr>
              <a:t>Comunità </a:t>
            </a:r>
            <a:endParaRPr lang="en-US" sz="25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it-IT" sz="2500">
                <a:ea typeface="Calibri" panose="020F0502020204030204" pitchFamily="34" charset="0"/>
                <a:cs typeface="Times New Roman" panose="02020603050405020304" pitchFamily="18" charset="0"/>
              </a:rPr>
              <a:t>Operatori sanitari</a:t>
            </a:r>
          </a:p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it-IT" sz="2500">
                <a:ea typeface="Calibri" panose="020F0502020204030204" pitchFamily="34" charset="0"/>
                <a:cs typeface="Times New Roman" panose="02020603050405020304" pitchFamily="18" charset="0"/>
              </a:rPr>
              <a:t>Sistema sanitario nazionale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A12620-5C82-F9AA-BF52-270CCD318E3B}"/>
              </a:ext>
            </a:extLst>
          </p:cNvPr>
          <p:cNvSpPr/>
          <p:nvPr/>
        </p:nvSpPr>
        <p:spPr>
          <a:xfrm>
            <a:off x="3186113" y="3143250"/>
            <a:ext cx="5957887" cy="27114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it-IT" sz="2500" b="1">
                <a:ea typeface="Calibri" panose="020F0502020204030204" pitchFamily="34" charset="0"/>
                <a:cs typeface="Times New Roman" panose="02020603050405020304" pitchFamily="18" charset="0"/>
              </a:rPr>
              <a:t>Partner :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it-IT" sz="2500" u="sng">
                <a:cs typeface="Times New Roman" panose="02020603050405020304" pitchFamily="18" charset="0"/>
              </a:rPr>
              <a:t>MISAU</a:t>
            </a:r>
            <a:r>
              <a:rPr lang="it-IT" sz="2500">
                <a:cs typeface="Times New Roman" panose="02020603050405020304" pitchFamily="18" charset="0"/>
              </a:rPr>
              <a:t>, in particolare: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  <a:defRPr/>
            </a:pPr>
            <a:r>
              <a:rPr lang="it-IT" sz="2000">
                <a:cs typeface="Times New Roman" panose="02020603050405020304" pitchFamily="18" charset="0"/>
              </a:rPr>
              <a:t>Dipartimento di prevenzione e controllo delle malattie non trasmissibili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  <a:defRPr/>
            </a:pPr>
            <a:r>
              <a:rPr lang="it-IT" sz="2000">
                <a:cs typeface="Times New Roman" panose="02020603050405020304" pitchFamily="18" charset="0"/>
              </a:rPr>
              <a:t>Dipartimento di riabilitiazione e medicina fisica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  <a:defRPr/>
            </a:pPr>
            <a:r>
              <a:rPr lang="it-IT" sz="2000">
                <a:cs typeface="Times New Roman" panose="02020603050405020304" pitchFamily="18" charset="0"/>
              </a:rPr>
              <a:t>Dipartimento di promozione della salute </a:t>
            </a:r>
          </a:p>
        </p:txBody>
      </p:sp>
      <p:pic>
        <p:nvPicPr>
          <p:cNvPr id="10245" name="Picture 10" descr="Libro soci - Elenco iscritti/ beneficiari - GFS - Gestionale Fondi Sanitari">
            <a:extLst>
              <a:ext uri="{FF2B5EF4-FFF2-40B4-BE49-F238E27FC236}">
                <a16:creationId xmlns:a16="http://schemas.microsoft.com/office/drawing/2014/main" id="{88703440-D194-1327-11C5-1B464F355E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200" y="862013"/>
            <a:ext cx="2654300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1" descr="icona linea per ospedale 2212902 - Scarica Immagini Vettoriali Gratis,  Grafica Vettoriale, e Disegno Modelli">
            <a:extLst>
              <a:ext uri="{FF2B5EF4-FFF2-40B4-BE49-F238E27FC236}">
                <a16:creationId xmlns:a16="http://schemas.microsoft.com/office/drawing/2014/main" id="{FCC7676A-421B-EA4B-8EC4-EB99CC0B6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3429000"/>
            <a:ext cx="2401888" cy="151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>
            <a:extLst>
              <a:ext uri="{FF2B5EF4-FFF2-40B4-BE49-F238E27FC236}">
                <a16:creationId xmlns:a16="http://schemas.microsoft.com/office/drawing/2014/main" id="{1DC66E6D-6317-D509-1A64-5EF2D3919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575" y="1041400"/>
            <a:ext cx="7886700" cy="4351338"/>
          </a:xfrm>
        </p:spPr>
        <p:txBody>
          <a:bodyPr/>
          <a:lstStyle/>
          <a:p>
            <a:pPr algn="just"/>
            <a:r>
              <a:rPr lang="it-IT" altLang="en-US" sz="2000" u="sng">
                <a:solidFill>
                  <a:srgbClr val="000000"/>
                </a:solidFill>
              </a:rPr>
              <a:t>R1- Riduzione esposizione ai fattori di rischio per le DNT :</a:t>
            </a:r>
          </a:p>
          <a:p>
            <a:pPr lvl="1" algn="just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it-IT" altLang="en-US" sz="1600">
                <a:solidFill>
                  <a:srgbClr val="000000"/>
                </a:solidFill>
              </a:rPr>
              <a:t>Formazione del personale responsabile delle attività comunitarie </a:t>
            </a:r>
          </a:p>
          <a:p>
            <a:pPr lvl="1" algn="just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it-IT" altLang="en-US" sz="1600">
                <a:solidFill>
                  <a:srgbClr val="000000"/>
                </a:solidFill>
              </a:rPr>
              <a:t>Organizzazione di fiere di salute, brigate mobili, campagne di sensibilizzazione</a:t>
            </a:r>
          </a:p>
          <a:p>
            <a:pPr lvl="1" algn="just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it-IT" altLang="en-US" sz="1600">
                <a:solidFill>
                  <a:srgbClr val="000000"/>
                </a:solidFill>
              </a:rPr>
              <a:t>Riproduzione e stampa di materiali IEC in formati accessibili  </a:t>
            </a:r>
          </a:p>
          <a:p>
            <a:pPr algn="just"/>
            <a:r>
              <a:rPr lang="it-IT" altLang="en-US" sz="2000" u="sng">
                <a:solidFill>
                  <a:srgbClr val="000000"/>
                </a:solidFill>
              </a:rPr>
              <a:t>R2- Aumento della disponibilità, accessibilità e qualità dei servizi di prevenzione, diagnosi, trattamento e riabilitazione per le principali DNT:</a:t>
            </a:r>
          </a:p>
          <a:p>
            <a:pPr lvl="1" algn="just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it-IT" altLang="en-US" sz="1600">
                <a:solidFill>
                  <a:srgbClr val="000000"/>
                </a:solidFill>
              </a:rPr>
              <a:t>Fornitura alle Unità Sanitarie Coinvolte di materiali e attrezzature per screening, diagnosi e trattamento </a:t>
            </a:r>
          </a:p>
          <a:p>
            <a:pPr lvl="1" algn="just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it-IT" altLang="en-US" sz="1600">
                <a:solidFill>
                  <a:srgbClr val="000000"/>
                </a:solidFill>
              </a:rPr>
              <a:t>Supporto alla creazione di un sistema di riferimento, presa in carico e seguimento dei pazienti </a:t>
            </a:r>
          </a:p>
          <a:p>
            <a:pPr lvl="1" algn="just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it-IT" altLang="en-US" sz="1600">
                <a:solidFill>
                  <a:srgbClr val="000000"/>
                </a:solidFill>
              </a:rPr>
              <a:t>Fornitura di un buffer stock di farmaci per diabete e ipertensione</a:t>
            </a:r>
          </a:p>
          <a:p>
            <a:pPr lvl="1" algn="just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it-IT" altLang="en-US" sz="1600">
                <a:solidFill>
                  <a:srgbClr val="000000"/>
                </a:solidFill>
              </a:rPr>
              <a:t>Formazione del personale delle unità sanitarie </a:t>
            </a:r>
          </a:p>
          <a:p>
            <a:pPr lvl="1" algn="just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it-IT" altLang="en-US" sz="1600">
                <a:solidFill>
                  <a:srgbClr val="000000"/>
                </a:solidFill>
              </a:rPr>
              <a:t>Assegnazione di personale di salute a supporto del personale sanitario delle unità sanitarie sede di intervento per migliorare la qualità dei servizi erogati </a:t>
            </a:r>
            <a:endParaRPr lang="it-IT" altLang="en-US" sz="2000">
              <a:solidFill>
                <a:srgbClr val="000000"/>
              </a:solidFill>
            </a:endParaRPr>
          </a:p>
          <a:p>
            <a:pPr lvl="1" algn="just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it-IT" altLang="en-US" sz="1600">
                <a:solidFill>
                  <a:srgbClr val="000000"/>
                </a:solidFill>
              </a:rPr>
              <a:t>Supervisione e formazione on the job presso le unità sanitarie </a:t>
            </a:r>
          </a:p>
        </p:txBody>
      </p:sp>
      <p:sp>
        <p:nvSpPr>
          <p:cNvPr id="11267" name="Slide Number Placeholder 3">
            <a:extLst>
              <a:ext uri="{FF2B5EF4-FFF2-40B4-BE49-F238E27FC236}">
                <a16:creationId xmlns:a16="http://schemas.microsoft.com/office/drawing/2014/main" id="{287DD3A5-8E36-1BE1-60C4-2F04BAA8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179E6EB-6B6C-4F87-AEE0-6C83FDE5B7A2}" type="slidenum">
              <a:rPr lang="it-IT" altLang="it-IT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11268" name="Title 1">
            <a:extLst>
              <a:ext uri="{FF2B5EF4-FFF2-40B4-BE49-F238E27FC236}">
                <a16:creationId xmlns:a16="http://schemas.microsoft.com/office/drawing/2014/main" id="{647F09DB-4CB0-EB80-52D5-B8E5191217D3}"/>
              </a:ext>
            </a:extLst>
          </p:cNvPr>
          <p:cNvSpPr txBox="1">
            <a:spLocks/>
          </p:cNvSpPr>
          <p:nvPr/>
        </p:nvSpPr>
        <p:spPr bwMode="auto">
          <a:xfrm>
            <a:off x="200025" y="77788"/>
            <a:ext cx="4989513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it-IT" altLang="en-US" sz="3200" b="1">
                <a:latin typeface="Calibri Light" panose="020F0302020204030204" pitchFamily="34" charset="0"/>
              </a:rPr>
              <a:t>Contenuti dell'iniziativa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>
            <a:extLst>
              <a:ext uri="{FF2B5EF4-FFF2-40B4-BE49-F238E27FC236}">
                <a16:creationId xmlns:a16="http://schemas.microsoft.com/office/drawing/2014/main" id="{94F8C3BD-8132-2DBE-9138-23E82AAE8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575" y="1041400"/>
            <a:ext cx="7886700" cy="4351338"/>
          </a:xfrm>
        </p:spPr>
        <p:txBody>
          <a:bodyPr/>
          <a:lstStyle/>
          <a:p>
            <a:pPr algn="just"/>
            <a:r>
              <a:rPr lang="it-IT" altLang="en-US" sz="2000" u="sng">
                <a:solidFill>
                  <a:srgbClr val="000000"/>
                </a:solidFill>
              </a:rPr>
              <a:t>R3 – Potenziato il sistema di sorveglianza epidemiologica:</a:t>
            </a:r>
          </a:p>
          <a:p>
            <a:pPr lvl="1" algn="just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it-IT" altLang="en-US" sz="1600">
                <a:solidFill>
                  <a:srgbClr val="000000"/>
                </a:solidFill>
              </a:rPr>
              <a:t>Fornitura alle unità sanitarie sede d’intervento di strumenti di raccolta dati su DNT</a:t>
            </a:r>
          </a:p>
          <a:p>
            <a:pPr lvl="1" algn="just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it-IT" altLang="en-US" sz="1600">
                <a:solidFill>
                  <a:srgbClr val="000000"/>
                </a:solidFill>
              </a:rPr>
              <a:t>Formazione on the job e supervisione degli operatori sanitari per la raccolta dati</a:t>
            </a:r>
          </a:p>
          <a:p>
            <a:pPr lvl="1" algn="just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it-IT" altLang="en-US" sz="1600">
                <a:solidFill>
                  <a:srgbClr val="000000"/>
                </a:solidFill>
              </a:rPr>
              <a:t>Realizzazione di supervisioni trimestrali </a:t>
            </a:r>
          </a:p>
          <a:p>
            <a:pPr lvl="1" algn="just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it-IT" altLang="en-US" sz="1600">
                <a:solidFill>
                  <a:srgbClr val="000000"/>
                </a:solidFill>
              </a:rPr>
              <a:t>Realizzazione di eventi di lancio, disseminazione e finale di progetto</a:t>
            </a:r>
          </a:p>
          <a:p>
            <a:pPr lvl="1" algn="just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it-IT" altLang="en-US" sz="1600">
                <a:solidFill>
                  <a:srgbClr val="000000"/>
                </a:solidFill>
              </a:rPr>
              <a:t>Partecipazione alle giornate scientifiche, alle fiere della salute </a:t>
            </a:r>
          </a:p>
          <a:p>
            <a:pPr lvl="1" algn="just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it-IT" altLang="en-US" sz="1600">
                <a:solidFill>
                  <a:srgbClr val="000000"/>
                </a:solidFill>
              </a:rPr>
              <a:t>Organizzazione seminari e ricerche scientifiche a supporto dell’attuazione del Piano Strategico Multisettoriale del MISAU</a:t>
            </a:r>
          </a:p>
        </p:txBody>
      </p:sp>
      <p:sp>
        <p:nvSpPr>
          <p:cNvPr id="12291" name="Slide Number Placeholder 3">
            <a:extLst>
              <a:ext uri="{FF2B5EF4-FFF2-40B4-BE49-F238E27FC236}">
                <a16:creationId xmlns:a16="http://schemas.microsoft.com/office/drawing/2014/main" id="{11DC8EFB-DBEA-FDC6-C29E-F0C4927EC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A7E3D698-0869-4F22-A248-D39493A5229C}" type="slidenum">
              <a:rPr lang="it-IT" altLang="it-IT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8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12292" name="Title 1">
            <a:extLst>
              <a:ext uri="{FF2B5EF4-FFF2-40B4-BE49-F238E27FC236}">
                <a16:creationId xmlns:a16="http://schemas.microsoft.com/office/drawing/2014/main" id="{8F232C1D-51B8-0636-6E5A-AC896E2BDD37}"/>
              </a:ext>
            </a:extLst>
          </p:cNvPr>
          <p:cNvSpPr txBox="1">
            <a:spLocks/>
          </p:cNvSpPr>
          <p:nvPr/>
        </p:nvSpPr>
        <p:spPr bwMode="auto">
          <a:xfrm>
            <a:off x="200025" y="77788"/>
            <a:ext cx="4989513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it-IT" altLang="en-US" sz="3200" b="1">
                <a:latin typeface="Calibri Light" panose="020F0302020204030204" pitchFamily="34" charset="0"/>
              </a:rPr>
              <a:t>Contenuti dell'iniziativa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737B14CF-623E-2622-19E5-DA4072273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28750" y="1306513"/>
            <a:ext cx="7886700" cy="1325562"/>
          </a:xfrm>
        </p:spPr>
        <p:txBody>
          <a:bodyPr/>
          <a:lstStyle/>
          <a:p>
            <a:pPr algn="ctr"/>
            <a:r>
              <a:rPr lang="it-IT" altLang="en-US" sz="3600" b="1"/>
              <a:t>Tematiche  Trasversali</a:t>
            </a:r>
            <a:endParaRPr lang="en-US" altLang="en-US" sz="36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EA156-2D10-59AC-0C9E-D5480961C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775" y="1970088"/>
            <a:ext cx="7081838" cy="1609725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  <a:defRPr/>
            </a:pPr>
            <a:endParaRPr lang="it-IT" sz="2000">
              <a:solidFill>
                <a:srgbClr val="000000"/>
              </a:solidFill>
            </a:endParaRPr>
          </a:p>
          <a:p>
            <a:pPr algn="just">
              <a:spcAft>
                <a:spcPts val="0"/>
              </a:spcAft>
              <a:defRPr/>
            </a:pPr>
            <a:r>
              <a:rPr lang="it-IT" sz="2500">
                <a:solidFill>
                  <a:srgbClr val="000000"/>
                </a:solidFill>
              </a:rPr>
              <a:t>Uguaglianza di genere</a:t>
            </a:r>
          </a:p>
          <a:p>
            <a:pPr algn="just">
              <a:spcAft>
                <a:spcPts val="0"/>
              </a:spcAft>
              <a:defRPr/>
            </a:pPr>
            <a:r>
              <a:rPr lang="it-IT" sz="2500">
                <a:solidFill>
                  <a:srgbClr val="000000"/>
                </a:solidFill>
              </a:rPr>
              <a:t>Disabilità e inclusione sociale (di particolare rilevanza)</a:t>
            </a: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432D378F-B7F8-72AC-A29A-11FAB783C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A1993D6A-8524-48A0-BC1A-F560BEB340BA}" type="slidenum">
              <a:rPr lang="it-IT" altLang="it-IT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9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sp>
        <p:nvSpPr>
          <p:cNvPr id="13317" name="TextBox 3">
            <a:extLst>
              <a:ext uri="{FF2B5EF4-FFF2-40B4-BE49-F238E27FC236}">
                <a16:creationId xmlns:a16="http://schemas.microsoft.com/office/drawing/2014/main" id="{F941A376-F9F4-0732-C794-CFA71AD2A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2713" y="1719263"/>
            <a:ext cx="3221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(art 5.6)</a:t>
            </a:r>
          </a:p>
        </p:txBody>
      </p:sp>
      <p:sp>
        <p:nvSpPr>
          <p:cNvPr id="13318" name="Title 1">
            <a:extLst>
              <a:ext uri="{FF2B5EF4-FFF2-40B4-BE49-F238E27FC236}">
                <a16:creationId xmlns:a16="http://schemas.microsoft.com/office/drawing/2014/main" id="{ED2B2479-E772-2D92-A88C-479A4C80A6D9}"/>
              </a:ext>
            </a:extLst>
          </p:cNvPr>
          <p:cNvSpPr txBox="1">
            <a:spLocks/>
          </p:cNvSpPr>
          <p:nvPr/>
        </p:nvSpPr>
        <p:spPr bwMode="auto">
          <a:xfrm>
            <a:off x="-400050" y="32988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en-US" sz="3600" b="1">
                <a:latin typeface="Calibri Light" panose="020F0302020204030204" pitchFamily="34" charset="0"/>
              </a:rPr>
              <a:t>Coordinamento locale/nazionale </a:t>
            </a:r>
            <a:endParaRPr lang="en-US" altLang="en-US" sz="3600" b="1">
              <a:latin typeface="Calibri Light" panose="020F030202020403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A50ED15-15B7-1531-6A46-02B06A1C1451}"/>
              </a:ext>
            </a:extLst>
          </p:cNvPr>
          <p:cNvSpPr txBox="1">
            <a:spLocks/>
          </p:cNvSpPr>
          <p:nvPr/>
        </p:nvSpPr>
        <p:spPr bwMode="auto">
          <a:xfrm>
            <a:off x="1247775" y="3960813"/>
            <a:ext cx="5210175" cy="1609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endParaRPr lang="it-IT" sz="2000">
              <a:solidFill>
                <a:srgbClr val="000000"/>
              </a:solidFill>
            </a:endParaRPr>
          </a:p>
          <a:p>
            <a:pPr algn="just">
              <a:spcAft>
                <a:spcPts val="0"/>
              </a:spcAft>
              <a:defRPr/>
            </a:pPr>
            <a:r>
              <a:rPr lang="it-IT" sz="2500">
                <a:solidFill>
                  <a:srgbClr val="000000"/>
                </a:solidFill>
              </a:rPr>
              <a:t>MISAU</a:t>
            </a:r>
          </a:p>
          <a:p>
            <a:pPr algn="just">
              <a:spcAft>
                <a:spcPts val="0"/>
              </a:spcAft>
              <a:defRPr/>
            </a:pPr>
            <a:r>
              <a:rPr lang="it-IT" sz="2500">
                <a:solidFill>
                  <a:srgbClr val="000000"/>
                </a:solidFill>
              </a:rPr>
              <a:t>DPS/centri di salute/ SDSMAS</a:t>
            </a:r>
          </a:p>
          <a:p>
            <a:pPr algn="just">
              <a:spcAft>
                <a:spcPts val="0"/>
              </a:spcAft>
              <a:defRPr/>
            </a:pPr>
            <a:r>
              <a:rPr lang="it-IT" sz="2500">
                <a:solidFill>
                  <a:srgbClr val="000000"/>
                </a:solidFill>
              </a:rPr>
              <a:t>Programmi AICS </a:t>
            </a:r>
          </a:p>
        </p:txBody>
      </p:sp>
      <p:sp>
        <p:nvSpPr>
          <p:cNvPr id="13320" name="TextBox 10">
            <a:extLst>
              <a:ext uri="{FF2B5EF4-FFF2-40B4-BE49-F238E27FC236}">
                <a16:creationId xmlns:a16="http://schemas.microsoft.com/office/drawing/2014/main" id="{F7B7EB4B-F4AF-C32C-CA10-C362B63F8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813" y="3776663"/>
            <a:ext cx="3221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(art 5.7)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5AC2C1-22E0-C46D-0D2D-C1D68687A751}"/>
              </a:ext>
            </a:extLst>
          </p:cNvPr>
          <p:cNvSpPr txBox="1">
            <a:spLocks/>
          </p:cNvSpPr>
          <p:nvPr/>
        </p:nvSpPr>
        <p:spPr bwMode="auto">
          <a:xfrm>
            <a:off x="2570163" y="65088"/>
            <a:ext cx="3419475" cy="101441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en-US" sz="3000" b="1">
                <a:latin typeface="+mn-lt"/>
              </a:rPr>
              <a:t>Avviso di Gara</a:t>
            </a:r>
            <a:endParaRPr lang="en-US" altLang="en-US" sz="3000" b="1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75e08d6-7df5-4a80-bf60-531266d1d49b">
      <Terms xmlns="http://schemas.microsoft.com/office/infopath/2007/PartnerControls"/>
    </lcf76f155ced4ddcb4097134ff3c332f>
    <Dataeora xmlns="675e08d6-7df5-4a80-bf60-531266d1d49b" xsi:nil="true"/>
    <TaxCatchAll xmlns="4b8df3a1-961c-4c1a-8da6-f194ea60315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E246AF2EC0AA4428F46B4E60AE2F8D9" ma:contentTypeVersion="17" ma:contentTypeDescription="Creare un nuovo documento." ma:contentTypeScope="" ma:versionID="3e929470f75eea60616326c1dabb4102">
  <xsd:schema xmlns:xsd="http://www.w3.org/2001/XMLSchema" xmlns:xs="http://www.w3.org/2001/XMLSchema" xmlns:p="http://schemas.microsoft.com/office/2006/metadata/properties" xmlns:ns2="675e08d6-7df5-4a80-bf60-531266d1d49b" xmlns:ns3="4b8df3a1-961c-4c1a-8da6-f194ea603153" targetNamespace="http://schemas.microsoft.com/office/2006/metadata/properties" ma:root="true" ma:fieldsID="c381786c2fb1272c40ba6eff2b350f04" ns2:_="" ns3:_="">
    <xsd:import namespace="675e08d6-7df5-4a80-bf60-531266d1d49b"/>
    <xsd:import namespace="4b8df3a1-961c-4c1a-8da6-f194ea6031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Dataeor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5e08d6-7df5-4a80-bf60-531266d1d4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Tag immagine" ma:readOnly="false" ma:fieldId="{5cf76f15-5ced-4ddc-b409-7134ff3c332f}" ma:taxonomyMulti="true" ma:sspId="8fba5289-b0f5-4059-8e6c-3006df0b1f8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Dataeora" ma:index="24" nillable="true" ma:displayName="Data e ora" ma:format="DateOnly" ma:internalName="Dataeora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8df3a1-961c-4c1a-8da6-f194ea60315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e05c1a3-f7a5-402e-964c-2d82de2d7311}" ma:internalName="TaxCatchAll" ma:showField="CatchAllData" ma:web="4b8df3a1-961c-4c1a-8da6-f194ea6031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DE5E26-869E-4E65-93A9-1B41D2D8FE97}">
  <ds:schemaRefs>
    <ds:schemaRef ds:uri="http://purl.org/dc/terms/"/>
    <ds:schemaRef ds:uri="http://schemas.microsoft.com/office/infopath/2007/PartnerControls"/>
    <ds:schemaRef ds:uri="http://www.w3.org/XML/1998/namespace"/>
    <ds:schemaRef ds:uri="4b8df3a1-961c-4c1a-8da6-f194ea603153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675e08d6-7df5-4a80-bf60-531266d1d49b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31538BF-C96D-4605-AA35-262F1E7D2787}">
  <ds:schemaRefs>
    <ds:schemaRef ds:uri="4b8df3a1-961c-4c1a-8da6-f194ea603153"/>
    <ds:schemaRef ds:uri="675e08d6-7df5-4a80-bf60-531266d1d49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AA8015A-5C27-49BE-9F76-26E053FA90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1048</Words>
  <Application>Microsoft Office PowerPoint</Application>
  <PresentationFormat>On-screen Show (4:3)</PresentationFormat>
  <Paragraphs>143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Tema di Office</vt:lpstr>
      <vt:lpstr>PowerPoint Presentation</vt:lpstr>
      <vt:lpstr>Il Programma</vt:lpstr>
      <vt:lpstr>Sfide presenti nel territorio</vt:lpstr>
      <vt:lpstr>PowerPoint Presentation</vt:lpstr>
      <vt:lpstr>Risultati Attesi</vt:lpstr>
      <vt:lpstr>PowerPoint Presentation</vt:lpstr>
      <vt:lpstr>PowerPoint Presentation</vt:lpstr>
      <vt:lpstr>PowerPoint Presentation</vt:lpstr>
      <vt:lpstr>Tematiche  Trasversali</vt:lpstr>
      <vt:lpstr>Importo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Grazie   Buon Lavoro!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Giorgio.Chisari.ext</cp:lastModifiedBy>
  <cp:revision>1</cp:revision>
  <cp:lastPrinted>2021-08-03T09:52:00Z</cp:lastPrinted>
  <dcterms:created xsi:type="dcterms:W3CDTF">2018-04-11T08:06:39Z</dcterms:created>
  <dcterms:modified xsi:type="dcterms:W3CDTF">2023-05-05T09:20:49Z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0x0101004E246AF2EC0AA4428F46B4E60AE2F8D9</vt:lpwstr>
  </property>
  <property fmtid="{D5CDD505-2E9C-101B-9397-08002B2CF9AE}" pid="3" name="MediaServiceImageTags">
    <vt:lpwstr/>
  </property>
</Properties>
</file>